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5"/>
  </p:notesMasterIdLst>
  <p:sldIdLst>
    <p:sldId id="256" r:id="rId2"/>
    <p:sldId id="341" r:id="rId3"/>
    <p:sldId id="263" r:id="rId4"/>
    <p:sldId id="257" r:id="rId5"/>
    <p:sldId id="259" r:id="rId6"/>
    <p:sldId id="260" r:id="rId7"/>
    <p:sldId id="258" r:id="rId8"/>
    <p:sldId id="261" r:id="rId9"/>
    <p:sldId id="264" r:id="rId10"/>
    <p:sldId id="262" r:id="rId11"/>
    <p:sldId id="339" r:id="rId12"/>
    <p:sldId id="273" r:id="rId13"/>
    <p:sldId id="275" r:id="rId14"/>
    <p:sldId id="276" r:id="rId15"/>
    <p:sldId id="346" r:id="rId16"/>
    <p:sldId id="277" r:id="rId17"/>
    <p:sldId id="290" r:id="rId18"/>
    <p:sldId id="291" r:id="rId19"/>
    <p:sldId id="278" r:id="rId20"/>
    <p:sldId id="367" r:id="rId21"/>
    <p:sldId id="349" r:id="rId22"/>
    <p:sldId id="279" r:id="rId23"/>
    <p:sldId id="280" r:id="rId24"/>
    <p:sldId id="281" r:id="rId25"/>
    <p:sldId id="347" r:id="rId26"/>
    <p:sldId id="311" r:id="rId27"/>
    <p:sldId id="282" r:id="rId28"/>
    <p:sldId id="283" r:id="rId29"/>
    <p:sldId id="336" r:id="rId30"/>
    <p:sldId id="337" r:id="rId31"/>
    <p:sldId id="286" r:id="rId32"/>
    <p:sldId id="288" r:id="rId33"/>
    <p:sldId id="321" r:id="rId34"/>
    <p:sldId id="368" r:id="rId35"/>
    <p:sldId id="370" r:id="rId36"/>
    <p:sldId id="369" r:id="rId37"/>
    <p:sldId id="294" r:id="rId38"/>
    <p:sldId id="295" r:id="rId39"/>
    <p:sldId id="296" r:id="rId40"/>
    <p:sldId id="297" r:id="rId41"/>
    <p:sldId id="298" r:id="rId42"/>
    <p:sldId id="350" r:id="rId43"/>
    <p:sldId id="351" r:id="rId44"/>
    <p:sldId id="352" r:id="rId45"/>
    <p:sldId id="353"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4" r:id="rId59"/>
    <p:sldId id="354" r:id="rId60"/>
    <p:sldId id="355" r:id="rId61"/>
    <p:sldId id="315" r:id="rId62"/>
    <p:sldId id="316" r:id="rId63"/>
    <p:sldId id="317" r:id="rId64"/>
    <p:sldId id="318" r:id="rId65"/>
    <p:sldId id="372" r:id="rId66"/>
    <p:sldId id="373" r:id="rId67"/>
    <p:sldId id="320" r:id="rId68"/>
    <p:sldId id="322" r:id="rId69"/>
    <p:sldId id="323" r:id="rId70"/>
    <p:sldId id="324" r:id="rId71"/>
    <p:sldId id="325" r:id="rId72"/>
    <p:sldId id="326" r:id="rId73"/>
    <p:sldId id="327" r:id="rId74"/>
    <p:sldId id="328" r:id="rId75"/>
    <p:sldId id="330" r:id="rId76"/>
    <p:sldId id="331" r:id="rId77"/>
    <p:sldId id="329" r:id="rId78"/>
    <p:sldId id="332" r:id="rId79"/>
    <p:sldId id="343" r:id="rId80"/>
    <p:sldId id="356" r:id="rId81"/>
    <p:sldId id="357" r:id="rId82"/>
    <p:sldId id="358" r:id="rId83"/>
    <p:sldId id="359" r:id="rId84"/>
    <p:sldId id="360" r:id="rId85"/>
    <p:sldId id="333" r:id="rId86"/>
    <p:sldId id="334" r:id="rId87"/>
    <p:sldId id="361" r:id="rId88"/>
    <p:sldId id="362" r:id="rId89"/>
    <p:sldId id="363" r:id="rId90"/>
    <p:sldId id="364" r:id="rId91"/>
    <p:sldId id="365" r:id="rId92"/>
    <p:sldId id="371" r:id="rId93"/>
    <p:sldId id="348" r:id="rId94"/>
  </p:sldIdLst>
  <p:sldSz cx="9144000" cy="6858000" type="screen4x3"/>
  <p:notesSz cx="6858000" cy="9144000"/>
  <p:embeddedFontLst>
    <p:embeddedFont>
      <p:font typeface="Aharoni" panose="02010803020104030203" pitchFamily="2" charset="-79"/>
      <p:bold r:id="rId96"/>
    </p:embeddedFont>
    <p:embeddedFont>
      <p:font typeface="Calibri" panose="020F0502020204030204" pitchFamily="34" charset="0"/>
      <p:regular r:id="rId97"/>
      <p:bold r:id="rId98"/>
      <p:italic r:id="rId99"/>
      <p:bold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585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11" autoAdjust="0"/>
  </p:normalViewPr>
  <p:slideViewPr>
    <p:cSldViewPr>
      <p:cViewPr>
        <p:scale>
          <a:sx n="75" d="100"/>
          <a:sy n="75" d="100"/>
        </p:scale>
        <p:origin x="-123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B1FFAF-EFEE-4BA3-91C3-98BC6C97C1B2}" type="datetimeFigureOut">
              <a:rPr lang="en-US" smtClean="0"/>
              <a:t>10/29/2014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B5D44A-0EB3-47DE-8576-76EE782437AB}" type="slidenum">
              <a:rPr lang="en-US" smtClean="0"/>
              <a:t>‹#›</a:t>
            </a:fld>
            <a:endParaRPr lang="en-US"/>
          </a:p>
        </p:txBody>
      </p:sp>
    </p:spTree>
    <p:extLst>
      <p:ext uri="{BB962C8B-B14F-4D97-AF65-F5344CB8AC3E}">
        <p14:creationId xmlns:p14="http://schemas.microsoft.com/office/powerpoint/2010/main" val="50249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When you think about an interactive environtment</a:t>
            </a:r>
            <a:r>
              <a:rPr lang="tr-TR" baseline="0" dirty="0" smtClean="0"/>
              <a:t> with double sided displays</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a:t>
            </a:fld>
            <a:endParaRPr lang="en-US"/>
          </a:p>
        </p:txBody>
      </p:sp>
    </p:spTree>
    <p:extLst>
      <p:ext uri="{BB962C8B-B14F-4D97-AF65-F5344CB8AC3E}">
        <p14:creationId xmlns:p14="http://schemas.microsoft.com/office/powerpoint/2010/main" val="364401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Direct</a:t>
            </a:r>
            <a:r>
              <a:rPr lang="tr-TR" baseline="0" dirty="0" smtClean="0"/>
              <a:t> Manipulation is not surprising</a:t>
            </a:r>
          </a:p>
          <a:p>
            <a:r>
              <a:rPr lang="tr-TR" baseline="0" dirty="0" smtClean="0"/>
              <a:t>Hand Posture and Two Users are important</a:t>
            </a:r>
          </a:p>
          <a:p>
            <a:r>
              <a:rPr lang="tr-TR" baseline="0" dirty="0" smtClean="0"/>
              <a:t>Becasue we designed Dubtouch by foreseeing that it will be used with the collaboration of two users and by the use of hands as a control apparatus</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55</a:t>
            </a:fld>
            <a:endParaRPr lang="en-US"/>
          </a:p>
        </p:txBody>
      </p:sp>
    </p:spTree>
    <p:extLst>
      <p:ext uri="{BB962C8B-B14F-4D97-AF65-F5344CB8AC3E}">
        <p14:creationId xmlns:p14="http://schemas.microsoft.com/office/powerpoint/2010/main" val="1274652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Physical impact is used in commands</a:t>
            </a:r>
            <a:r>
              <a:rPr lang="tr-TR" baseline="0" dirty="0" smtClean="0"/>
              <a:t> like explosion and smash. So we can extend the research for looking into touch patterns for specific actions.</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58</a:t>
            </a:fld>
            <a:endParaRPr lang="en-US"/>
          </a:p>
        </p:txBody>
      </p:sp>
    </p:spTree>
    <p:extLst>
      <p:ext uri="{BB962C8B-B14F-4D97-AF65-F5344CB8AC3E}">
        <p14:creationId xmlns:p14="http://schemas.microsoft.com/office/powerpoint/2010/main" val="230693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Physical impact is used in commands</a:t>
            </a:r>
            <a:r>
              <a:rPr lang="tr-TR" baseline="0" dirty="0" smtClean="0"/>
              <a:t> like explosion and smash. So we can extend the research for looking into touch patterns for specific actions.</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59</a:t>
            </a:fld>
            <a:endParaRPr lang="en-US"/>
          </a:p>
        </p:txBody>
      </p:sp>
    </p:spTree>
    <p:extLst>
      <p:ext uri="{BB962C8B-B14F-4D97-AF65-F5344CB8AC3E}">
        <p14:creationId xmlns:p14="http://schemas.microsoft.com/office/powerpoint/2010/main" val="230693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Physical impact is used in commands</a:t>
            </a:r>
            <a:r>
              <a:rPr lang="tr-TR" baseline="0" dirty="0" smtClean="0"/>
              <a:t> like explosion and smash. So we can extend the research for looking into touch patterns for specific actions.</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60</a:t>
            </a:fld>
            <a:endParaRPr lang="en-US"/>
          </a:p>
        </p:txBody>
      </p:sp>
    </p:spTree>
    <p:extLst>
      <p:ext uri="{BB962C8B-B14F-4D97-AF65-F5344CB8AC3E}">
        <p14:creationId xmlns:p14="http://schemas.microsoft.com/office/powerpoint/2010/main" val="230693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If a put two display in a way</a:t>
            </a:r>
            <a:r>
              <a:rPr lang="tr-TR" baseline="0" dirty="0" smtClean="0"/>
              <a:t> that their backs are facing each other</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6</a:t>
            </a:fld>
            <a:endParaRPr lang="en-US"/>
          </a:p>
        </p:txBody>
      </p:sp>
    </p:spTree>
    <p:extLst>
      <p:ext uri="{BB962C8B-B14F-4D97-AF65-F5344CB8AC3E}">
        <p14:creationId xmlns:p14="http://schemas.microsoft.com/office/powerpoint/2010/main" val="214399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NeueLT Pro 35 Th" pitchFamily="34" charset="-94"/>
              </a:rPr>
              <a:t>Direct Manipulation refers to actions which aim to control the content directly manipulating its physical properties. Although, our environment does not let player to </a:t>
            </a:r>
            <a:r>
              <a:rPr lang="en-US" sz="1200" dirty="0" smtClean="0">
                <a:solidFill>
                  <a:srgbClr val="00B0F0"/>
                </a:solidFill>
                <a:latin typeface="HelveticaNeueLT Pro 35 Th" pitchFamily="34" charset="-94"/>
              </a:rPr>
              <a:t>touch the object directly over the screen</a:t>
            </a:r>
            <a:r>
              <a:rPr lang="en-US" sz="1200" dirty="0" smtClean="0">
                <a:latin typeface="HelveticaNeueLT Pro 35 Th" pitchFamily="34" charset="-94"/>
              </a:rPr>
              <a:t>, the patterns which are transferred directly from the touch screen interaction, which mostly depends on direct manipulation, falls under this category. </a:t>
            </a:r>
          </a:p>
          <a:p>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47</a:t>
            </a:fld>
            <a:endParaRPr lang="en-US"/>
          </a:p>
        </p:txBody>
      </p:sp>
    </p:spTree>
    <p:extLst>
      <p:ext uri="{BB962C8B-B14F-4D97-AF65-F5344CB8AC3E}">
        <p14:creationId xmlns:p14="http://schemas.microsoft.com/office/powerpoint/2010/main" val="80250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NeueLT Pro 35 Th" pitchFamily="34" charset="-94"/>
              </a:rPr>
              <a:t>If the touch pattern requires the use of </a:t>
            </a:r>
            <a:r>
              <a:rPr lang="en-US" sz="1200" dirty="0" smtClean="0">
                <a:solidFill>
                  <a:schemeClr val="accent6">
                    <a:lumMod val="75000"/>
                  </a:schemeClr>
                </a:solidFill>
                <a:latin typeface="HelveticaNeueLT Pro 35 Th" pitchFamily="34" charset="-94"/>
              </a:rPr>
              <a:t>both hands</a:t>
            </a:r>
            <a:r>
              <a:rPr lang="en-US" sz="1200" dirty="0" smtClean="0">
                <a:latin typeface="HelveticaNeueLT Pro 35 Th" pitchFamily="34" charset="-94"/>
              </a:rPr>
              <a:t>, it falls under Two Hand category.</a:t>
            </a:r>
          </a:p>
          <a:p>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48</a:t>
            </a:fld>
            <a:endParaRPr lang="en-US"/>
          </a:p>
        </p:txBody>
      </p:sp>
    </p:spTree>
    <p:extLst>
      <p:ext uri="{BB962C8B-B14F-4D97-AF65-F5344CB8AC3E}">
        <p14:creationId xmlns:p14="http://schemas.microsoft.com/office/powerpoint/2010/main" val="316592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smtClean="0"/>
              <a:t>Fist</a:t>
            </a:r>
            <a:r>
              <a:rPr lang="tr-TR" dirty="0" smtClean="0"/>
              <a:t> </a:t>
            </a:r>
            <a:r>
              <a:rPr lang="tr-TR" dirty="0" err="1" smtClean="0"/>
              <a:t>or</a:t>
            </a:r>
            <a:r>
              <a:rPr lang="tr-TR" dirty="0" smtClean="0"/>
              <a:t> </a:t>
            </a:r>
            <a:r>
              <a:rPr lang="tr-TR" dirty="0" err="1" smtClean="0"/>
              <a:t>Firm</a:t>
            </a:r>
            <a:r>
              <a:rPr lang="tr-TR" dirty="0" smtClean="0"/>
              <a:t> Grip</a:t>
            </a:r>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49</a:t>
            </a:fld>
            <a:endParaRPr lang="en-US"/>
          </a:p>
        </p:txBody>
      </p:sp>
    </p:spTree>
    <p:extLst>
      <p:ext uri="{BB962C8B-B14F-4D97-AF65-F5344CB8AC3E}">
        <p14:creationId xmlns:p14="http://schemas.microsoft.com/office/powerpoint/2010/main" val="126270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NeueLT Pro 35 Th" pitchFamily="34" charset="-94"/>
              </a:rPr>
              <a:t>Patterns which are composed of the different or synced actions of Two Users were put under the category of Two users. In general, it may be expected that the nature of the users to design patterns in a way that include both of the users in the action. However, some patterns are proposed </a:t>
            </a:r>
            <a:r>
              <a:rPr lang="en-US" sz="1200" dirty="0" smtClean="0">
                <a:solidFill>
                  <a:schemeClr val="accent4">
                    <a:lumMod val="75000"/>
                  </a:schemeClr>
                </a:solidFill>
                <a:latin typeface="HelveticaNeueLT Pro 67 MdCn" pitchFamily="34" charset="-94"/>
              </a:rPr>
              <a:t>as if they are conducted without the contribution of the second user</a:t>
            </a:r>
            <a:r>
              <a:rPr lang="en-US" sz="1200" dirty="0" smtClean="0">
                <a:latin typeface="HelveticaNeueLT Pro 67 MdCn" pitchFamily="34" charset="-94"/>
              </a:rPr>
              <a:t>. </a:t>
            </a:r>
            <a:r>
              <a:rPr lang="en-US" sz="1200" dirty="0" smtClean="0">
                <a:latin typeface="HelveticaNeueLT Pro 35 Th" pitchFamily="34" charset="-94"/>
              </a:rPr>
              <a:t>Therefore, the patterns which is involves both users effectively are put under this category.</a:t>
            </a:r>
          </a:p>
          <a:p>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50</a:t>
            </a:fld>
            <a:endParaRPr lang="en-US"/>
          </a:p>
        </p:txBody>
      </p:sp>
    </p:spTree>
    <p:extLst>
      <p:ext uri="{BB962C8B-B14F-4D97-AF65-F5344CB8AC3E}">
        <p14:creationId xmlns:p14="http://schemas.microsoft.com/office/powerpoint/2010/main" val="302156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NeueLT Pro 35 Th" pitchFamily="34" charset="-94"/>
              </a:rPr>
              <a:t>The Physical Impact category indicates the patterns which depend on the </a:t>
            </a:r>
            <a:r>
              <a:rPr lang="en-US" sz="1200" b="1" dirty="0" smtClean="0">
                <a:solidFill>
                  <a:schemeClr val="accent5">
                    <a:lumMod val="75000"/>
                  </a:schemeClr>
                </a:solidFill>
                <a:latin typeface="HelveticaNeueLT Pro 65 Md" pitchFamily="34" charset="-94"/>
              </a:rPr>
              <a:t>force</a:t>
            </a:r>
            <a:r>
              <a:rPr lang="en-US" sz="1200" dirty="0" smtClean="0">
                <a:latin typeface="HelveticaNeueLT Pro 65 Md" pitchFamily="34" charset="-94"/>
              </a:rPr>
              <a:t> </a:t>
            </a:r>
            <a:r>
              <a:rPr lang="en-US" sz="1200" dirty="0" smtClean="0">
                <a:latin typeface="HelveticaNeueLT Pro 35 Th" pitchFamily="34" charset="-94"/>
              </a:rPr>
              <a:t>applied by users to each other. For example, strongly pushing to each other’s hands with a force.</a:t>
            </a:r>
          </a:p>
          <a:p>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51</a:t>
            </a:fld>
            <a:endParaRPr lang="en-US"/>
          </a:p>
        </p:txBody>
      </p:sp>
    </p:spTree>
    <p:extLst>
      <p:ext uri="{BB962C8B-B14F-4D97-AF65-F5344CB8AC3E}">
        <p14:creationId xmlns:p14="http://schemas.microsoft.com/office/powerpoint/2010/main" val="243801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NeueLT Pro 35 Th" pitchFamily="34" charset="-94"/>
              </a:rPr>
              <a:t>Some actions led users to make use of the </a:t>
            </a:r>
            <a:r>
              <a:rPr lang="en-US" sz="1200" dirty="0" smtClean="0">
                <a:solidFill>
                  <a:srgbClr val="008000"/>
                </a:solidFill>
                <a:latin typeface="HelveticaNeueLT Pro 67 MdCn" pitchFamily="34" charset="-94"/>
              </a:rPr>
              <a:t>3D Space in the touch areas</a:t>
            </a:r>
            <a:r>
              <a:rPr lang="en-US" sz="1200" dirty="0" smtClean="0">
                <a:latin typeface="HelveticaNeueLT Pro 35 Th" pitchFamily="34" charset="-94"/>
              </a:rPr>
              <a:t>. Users mostly prefer this kind of movement if the related action requires movement or presence in 3 dimensional space.</a:t>
            </a:r>
          </a:p>
          <a:p>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52</a:t>
            </a:fld>
            <a:endParaRPr lang="en-US"/>
          </a:p>
        </p:txBody>
      </p:sp>
    </p:spTree>
    <p:extLst>
      <p:ext uri="{BB962C8B-B14F-4D97-AF65-F5344CB8AC3E}">
        <p14:creationId xmlns:p14="http://schemas.microsoft.com/office/powerpoint/2010/main" val="1958144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HelveticaNeueLT Pro 35 Th" pitchFamily="34" charset="-94"/>
              </a:rPr>
              <a:t>In our research, we did not take account the time passed since the users were in the design process and were encouraged to think about the patterns while proposing them. Users created several different touch patterns for some commands. Our intuitiveness definition only includes the </a:t>
            </a:r>
            <a:endParaRPr lang="tr-TR" sz="1200" dirty="0" smtClean="0">
              <a:latin typeface="HelveticaNeueLT Pro 35 Th" pitchFamily="34" charset="-94"/>
            </a:endParaRPr>
          </a:p>
          <a:p>
            <a:endParaRPr lang="tr-TR" sz="1200" dirty="0" smtClean="0">
              <a:latin typeface="HelveticaNeueLT Pro 35 Th" pitchFamily="34" charset="-94"/>
            </a:endParaRPr>
          </a:p>
          <a:p>
            <a:endParaRPr lang="en-US" dirty="0"/>
          </a:p>
        </p:txBody>
      </p:sp>
      <p:sp>
        <p:nvSpPr>
          <p:cNvPr id="4" name="Slide Number Placeholder 3"/>
          <p:cNvSpPr>
            <a:spLocks noGrp="1"/>
          </p:cNvSpPr>
          <p:nvPr>
            <p:ph type="sldNum" sz="quarter" idx="10"/>
          </p:nvPr>
        </p:nvSpPr>
        <p:spPr/>
        <p:txBody>
          <a:bodyPr/>
          <a:lstStyle/>
          <a:p>
            <a:fld id="{DDB5D44A-0EB3-47DE-8576-76EE782437AB}" type="slidenum">
              <a:rPr lang="en-US" smtClean="0"/>
              <a:t>53</a:t>
            </a:fld>
            <a:endParaRPr lang="en-US"/>
          </a:p>
        </p:txBody>
      </p:sp>
    </p:spTree>
    <p:extLst>
      <p:ext uri="{BB962C8B-B14F-4D97-AF65-F5344CB8AC3E}">
        <p14:creationId xmlns:p14="http://schemas.microsoft.com/office/powerpoint/2010/main" val="1116018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cxnSp>
        <p:nvCxnSpPr>
          <p:cNvPr id="12" name="Straight Connector 11"/>
          <p:cNvCxnSpPr/>
          <p:nvPr userDrawn="1"/>
        </p:nvCxnSpPr>
        <p:spPr>
          <a:xfrm flipH="1">
            <a:off x="251520" y="6381328"/>
            <a:ext cx="8712968"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8676" name="Picture 4" descr="E:\Dropbox\Design Lab\Logo\Koç Üni\logo.dik.en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7666" y="6108655"/>
            <a:ext cx="723974" cy="5607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userDrawn="1"/>
        </p:nvSpPr>
        <p:spPr>
          <a:xfrm>
            <a:off x="8244408" y="6057176"/>
            <a:ext cx="540176" cy="540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E:\Dropbox\Design Lab\Logo\Logogray.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1591" y="6106382"/>
            <a:ext cx="445810" cy="44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3291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0A1EF-D6A8-4525-8C79-B2AFD5CD4D1D}"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147064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0A1EF-D6A8-4525-8C79-B2AFD5CD4D1D}"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4029993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70927AA-50F6-4FBA-8649-959227140CA4}" type="slidenum">
              <a:rPr lang="en-US" smtClean="0"/>
              <a:t>‹#›</a:t>
            </a:fld>
            <a:endParaRPr lang="en-US"/>
          </a:p>
        </p:txBody>
      </p:sp>
      <p:cxnSp>
        <p:nvCxnSpPr>
          <p:cNvPr id="7" name="Straight Connector 6"/>
          <p:cNvCxnSpPr/>
          <p:nvPr userDrawn="1"/>
        </p:nvCxnSpPr>
        <p:spPr>
          <a:xfrm flipH="1">
            <a:off x="251520" y="6381328"/>
            <a:ext cx="8712968"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8244408" y="6057176"/>
            <a:ext cx="540176" cy="540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E:\Dropbox\Design Lab\Logo\Logogray.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91591" y="6106382"/>
            <a:ext cx="445810" cy="44176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userDrawn="1"/>
        </p:nvSpPr>
        <p:spPr>
          <a:xfrm>
            <a:off x="3347864" y="6311602"/>
            <a:ext cx="261297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100" dirty="0" smtClean="0">
                <a:solidFill>
                  <a:schemeClr val="tx1">
                    <a:lumMod val="65000"/>
                    <a:lumOff val="35000"/>
                  </a:schemeClr>
                </a:solidFill>
                <a:latin typeface="HelveticaNeueLT Pro 57 Cn" pitchFamily="34" charset="0"/>
              </a:rPr>
              <a:t>Oğuz Turan Buru</a:t>
            </a:r>
            <a:r>
              <a:rPr lang="tr-TR" sz="1100" dirty="0" smtClean="0">
                <a:solidFill>
                  <a:schemeClr val="tx1">
                    <a:lumMod val="65000"/>
                    <a:lumOff val="35000"/>
                  </a:schemeClr>
                </a:solidFill>
                <a:latin typeface="HelveticaNeueLT Pro 57 Cn" pitchFamily="34" charset="0"/>
                <a:cs typeface="Aharoni" panose="02010803020104030203" pitchFamily="2" charset="-79"/>
              </a:rPr>
              <a:t>k,</a:t>
            </a:r>
            <a:r>
              <a:rPr lang="tr-TR" sz="1100" baseline="0" dirty="0" smtClean="0">
                <a:solidFill>
                  <a:schemeClr val="tx1">
                    <a:lumMod val="65000"/>
                    <a:lumOff val="35000"/>
                  </a:schemeClr>
                </a:solidFill>
                <a:latin typeface="HelveticaNeueLT Pro 57 Cn" pitchFamily="34" charset="0"/>
                <a:cs typeface="Aharoni" panose="02010803020104030203" pitchFamily="2" charset="-79"/>
              </a:rPr>
              <a:t> </a:t>
            </a:r>
            <a:r>
              <a:rPr lang="tr-TR" sz="1100" dirty="0" smtClean="0">
                <a:solidFill>
                  <a:schemeClr val="tx1">
                    <a:lumMod val="65000"/>
                    <a:lumOff val="35000"/>
                  </a:schemeClr>
                </a:solidFill>
                <a:latin typeface="HelveticaNeueLT Pro 57 Cn" pitchFamily="34" charset="0"/>
                <a:cs typeface="Aharoni" panose="02010803020104030203" pitchFamily="2" charset="-79"/>
              </a:rPr>
              <a:t>Oğuzhan Özcan</a:t>
            </a:r>
            <a:endParaRPr lang="tr-TR" sz="1100" dirty="0" smtClean="0">
              <a:solidFill>
                <a:schemeClr val="tx1">
                  <a:lumMod val="65000"/>
                  <a:lumOff val="35000"/>
                </a:schemeClr>
              </a:solidFill>
              <a:latin typeface="HelveticaNeueLT Pro 57 Cn" pitchFamily="34" charset="0"/>
            </a:endParaRPr>
          </a:p>
        </p:txBody>
      </p:sp>
      <p:sp>
        <p:nvSpPr>
          <p:cNvPr id="13" name="Title 1"/>
          <p:cNvSpPr txBox="1">
            <a:spLocks/>
          </p:cNvSpPr>
          <p:nvPr userDrawn="1"/>
        </p:nvSpPr>
        <p:spPr>
          <a:xfrm>
            <a:off x="179512" y="6309320"/>
            <a:ext cx="261297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1000" dirty="0" smtClean="0">
                <a:solidFill>
                  <a:schemeClr val="tx1">
                    <a:lumMod val="65000"/>
                    <a:lumOff val="35000"/>
                  </a:schemeClr>
                </a:solidFill>
                <a:latin typeface="HelveticaNeueLT Pro 65 Md" pitchFamily="34" charset="-94"/>
              </a:rPr>
              <a:t>NordiCHI</a:t>
            </a:r>
            <a:r>
              <a:rPr lang="tr-TR" sz="1000" baseline="0" dirty="0" smtClean="0">
                <a:solidFill>
                  <a:schemeClr val="tx1">
                    <a:lumMod val="65000"/>
                    <a:lumOff val="35000"/>
                  </a:schemeClr>
                </a:solidFill>
                <a:latin typeface="HelveticaNeueLT Pro 65 Md" pitchFamily="34" charset="-94"/>
              </a:rPr>
              <a:t>’14</a:t>
            </a:r>
          </a:p>
          <a:p>
            <a:pPr algn="l"/>
            <a:r>
              <a:rPr lang="tr-TR" sz="1000" baseline="0" dirty="0" smtClean="0">
                <a:solidFill>
                  <a:schemeClr val="tx1">
                    <a:lumMod val="65000"/>
                    <a:lumOff val="35000"/>
                  </a:schemeClr>
                </a:solidFill>
                <a:latin typeface="HelveticaNeueLT Pro 35 Th" pitchFamily="34" charset="-94"/>
              </a:rPr>
              <a:t>28-30 </a:t>
            </a:r>
            <a:r>
              <a:rPr lang="tr-TR" sz="1000" baseline="0" dirty="0" err="1" smtClean="0">
                <a:solidFill>
                  <a:schemeClr val="tx1">
                    <a:lumMod val="65000"/>
                    <a:lumOff val="35000"/>
                  </a:schemeClr>
                </a:solidFill>
                <a:latin typeface="HelveticaNeueLT Pro 35 Th" pitchFamily="34" charset="-94"/>
              </a:rPr>
              <a:t>October</a:t>
            </a:r>
            <a:endParaRPr lang="tr-TR" sz="1000" dirty="0" smtClean="0">
              <a:solidFill>
                <a:schemeClr val="tx1">
                  <a:lumMod val="65000"/>
                  <a:lumOff val="35000"/>
                </a:schemeClr>
              </a:solidFill>
              <a:latin typeface="HelveticaNeueLT Pro 35 Th" pitchFamily="34" charset="-94"/>
            </a:endParaRPr>
          </a:p>
        </p:txBody>
      </p:sp>
    </p:spTree>
    <p:extLst>
      <p:ext uri="{BB962C8B-B14F-4D97-AF65-F5344CB8AC3E}">
        <p14:creationId xmlns:p14="http://schemas.microsoft.com/office/powerpoint/2010/main" val="658185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F0A1EF-D6A8-4525-8C79-B2AFD5CD4D1D}"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19630665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F0A1EF-D6A8-4525-8C79-B2AFD5CD4D1D}" type="datetimeFigureOut">
              <a:rPr lang="en-US" smtClean="0"/>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39423397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F0A1EF-D6A8-4525-8C79-B2AFD5CD4D1D}" type="datetimeFigureOut">
              <a:rPr lang="en-US" smtClean="0"/>
              <a:t>10/29/2014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531669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F0A1EF-D6A8-4525-8C79-B2AFD5CD4D1D}" type="datetimeFigureOut">
              <a:rPr lang="en-US" smtClean="0"/>
              <a:t>10/29/2014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2128629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A1EF-D6A8-4525-8C79-B2AFD5CD4D1D}" type="datetimeFigureOut">
              <a:rPr lang="en-US" smtClean="0"/>
              <a:t>10/29/2014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18898441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0A1EF-D6A8-4525-8C79-B2AFD5CD4D1D}" type="datetimeFigureOut">
              <a:rPr lang="en-US" smtClean="0"/>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296792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0A1EF-D6A8-4525-8C79-B2AFD5CD4D1D}" type="datetimeFigureOut">
              <a:rPr lang="en-US" smtClean="0"/>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927AA-50F6-4FBA-8649-959227140CA4}" type="slidenum">
              <a:rPr lang="en-US" smtClean="0"/>
              <a:t>‹#›</a:t>
            </a:fld>
            <a:endParaRPr lang="en-US"/>
          </a:p>
        </p:txBody>
      </p:sp>
    </p:spTree>
    <p:extLst>
      <p:ext uri="{BB962C8B-B14F-4D97-AF65-F5344CB8AC3E}">
        <p14:creationId xmlns:p14="http://schemas.microsoft.com/office/powerpoint/2010/main" val="300856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0A1EF-D6A8-4525-8C79-B2AFD5CD4D1D}" type="datetimeFigureOut">
              <a:rPr lang="en-US" smtClean="0"/>
              <a:t>10/29/2014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927AA-50F6-4FBA-8649-959227140CA4}" type="slidenum">
              <a:rPr lang="en-US" smtClean="0"/>
              <a:t>‹#›</a:t>
            </a:fld>
            <a:endParaRPr lang="en-US"/>
          </a:p>
        </p:txBody>
      </p:sp>
    </p:spTree>
    <p:extLst>
      <p:ext uri="{BB962C8B-B14F-4D97-AF65-F5344CB8AC3E}">
        <p14:creationId xmlns:p14="http://schemas.microsoft.com/office/powerpoint/2010/main" val="226459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E:\Belgelerim\Design Lab\Events\İnsanaİnsanaOyun\Döküman\Po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t="48777" b="21167"/>
          <a:stretch/>
        </p:blipFill>
        <p:spPr bwMode="auto">
          <a:xfrm>
            <a:off x="0" y="-101600"/>
            <a:ext cx="9144000" cy="38481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935596" y="3805292"/>
            <a:ext cx="7272808"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a:latin typeface="HelveticaNeueLT Pro 35 Th" pitchFamily="34" charset="-94"/>
            </a:endParaRPr>
          </a:p>
          <a:p>
            <a:pPr algn="l"/>
            <a:r>
              <a:rPr lang="en-US" dirty="0" err="1" smtClean="0">
                <a:latin typeface="HelveticaNeueLT Pro 57 Cn" pitchFamily="34" charset="0"/>
              </a:rPr>
              <a:t>DubTouch</a:t>
            </a:r>
            <a:r>
              <a:rPr lang="en-US" dirty="0" smtClean="0">
                <a:latin typeface="HelveticaNeueLT Pro 57 Cn" pitchFamily="34" charset="0"/>
              </a:rPr>
              <a:t>:</a:t>
            </a:r>
            <a:r>
              <a:rPr lang="tr-TR" dirty="0" smtClean="0">
                <a:latin typeface="HelveticaNeueLT Pro 57 Cn" pitchFamily="34" charset="0"/>
              </a:rPr>
              <a:t> </a:t>
            </a:r>
            <a:r>
              <a:rPr lang="en-US" dirty="0" smtClean="0">
                <a:latin typeface="HelveticaNeueLT Pro 35 Th" pitchFamily="34" charset="-94"/>
              </a:rPr>
              <a:t>Exploring </a:t>
            </a:r>
            <a:r>
              <a:rPr lang="en-US" dirty="0">
                <a:latin typeface="HelveticaNeueLT Pro 35 Th" pitchFamily="34" charset="-94"/>
              </a:rPr>
              <a:t>Human to Human Touch Interaction for Gaming in Double Sided Displays</a:t>
            </a:r>
            <a:endParaRPr lang="en-US" dirty="0">
              <a:latin typeface="HelveticaNeueLT Pro 35 Th" pitchFamily="34" charset="-94"/>
              <a:cs typeface="Aharoni" panose="02010803020104030203" pitchFamily="2" charset="-79"/>
            </a:endParaRPr>
          </a:p>
        </p:txBody>
      </p:sp>
      <p:sp>
        <p:nvSpPr>
          <p:cNvPr id="5" name="Title 1"/>
          <p:cNvSpPr txBox="1">
            <a:spLocks/>
          </p:cNvSpPr>
          <p:nvPr/>
        </p:nvSpPr>
        <p:spPr>
          <a:xfrm>
            <a:off x="539552" y="502230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400" dirty="0" smtClean="0">
                <a:solidFill>
                  <a:schemeClr val="tx1">
                    <a:lumMod val="65000"/>
                    <a:lumOff val="35000"/>
                  </a:schemeClr>
                </a:solidFill>
                <a:latin typeface="HelveticaNeueLT Pro 65 Md" pitchFamily="34" charset="-94"/>
              </a:rPr>
              <a:t>Oğuz Turan Buru</a:t>
            </a:r>
            <a:r>
              <a:rPr lang="tr-TR" sz="1400" dirty="0" smtClean="0">
                <a:solidFill>
                  <a:schemeClr val="tx1">
                    <a:lumMod val="65000"/>
                    <a:lumOff val="35000"/>
                  </a:schemeClr>
                </a:solidFill>
                <a:latin typeface="HelveticaNeueLT Pro 65 Md" pitchFamily="34" charset="-94"/>
                <a:cs typeface="Aharoni" panose="02010803020104030203" pitchFamily="2" charset="-79"/>
              </a:rPr>
              <a:t>k</a:t>
            </a:r>
            <a:endParaRPr lang="tr-TR" sz="1400" dirty="0" smtClean="0">
              <a:solidFill>
                <a:schemeClr val="tx1">
                  <a:lumMod val="65000"/>
                  <a:lumOff val="35000"/>
                </a:schemeClr>
              </a:solidFill>
              <a:latin typeface="HelveticaNeueLT Pro 35 Th" pitchFamily="34" charset="-94"/>
              <a:cs typeface="Aharoni" panose="02010803020104030203" pitchFamily="2" charset="-79"/>
            </a:endParaRPr>
          </a:p>
          <a:p>
            <a:r>
              <a:rPr lang="tr-TR" sz="1400" dirty="0" smtClean="0">
                <a:solidFill>
                  <a:schemeClr val="tx1">
                    <a:lumMod val="65000"/>
                    <a:lumOff val="35000"/>
                  </a:schemeClr>
                </a:solidFill>
                <a:latin typeface="HelveticaNeueLT Pro 65 Md" pitchFamily="34" charset="-94"/>
                <a:cs typeface="Aharoni" panose="02010803020104030203" pitchFamily="2" charset="-79"/>
              </a:rPr>
              <a:t>Oğuzhan Özcan</a:t>
            </a:r>
            <a:endParaRPr lang="tr-TR" sz="1400" dirty="0" smtClean="0">
              <a:solidFill>
                <a:schemeClr val="tx1">
                  <a:lumMod val="65000"/>
                  <a:lumOff val="35000"/>
                </a:schemeClr>
              </a:solidFill>
              <a:latin typeface="HelveticaNeueLT Pro 35 Th" pitchFamily="34" charset="-94"/>
            </a:endParaRPr>
          </a:p>
        </p:txBody>
      </p:sp>
    </p:spTree>
    <p:extLst>
      <p:ext uri="{BB962C8B-B14F-4D97-AF65-F5344CB8AC3E}">
        <p14:creationId xmlns:p14="http://schemas.microsoft.com/office/powerpoint/2010/main" val="1918328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124744"/>
            <a:ext cx="9222741"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432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Dropbox\Design Lab\NordiChi2014\Presentation\icons\icons_Love.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2709" y="1641316"/>
            <a:ext cx="3377483" cy="337186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19672" y="2924944"/>
            <a:ext cx="864096" cy="864096"/>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6"/>
          <p:cNvSpPr/>
          <p:nvPr/>
        </p:nvSpPr>
        <p:spPr>
          <a:xfrm>
            <a:off x="6804248" y="2924944"/>
            <a:ext cx="864096" cy="864096"/>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p:cNvSpPr txBox="1">
            <a:spLocks/>
          </p:cNvSpPr>
          <p:nvPr/>
        </p:nvSpPr>
        <p:spPr>
          <a:xfrm>
            <a:off x="1059604" y="3645135"/>
            <a:ext cx="2000228" cy="647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dirty="0" smtClean="0">
                <a:solidFill>
                  <a:schemeClr val="accent3">
                    <a:lumMod val="75000"/>
                  </a:schemeClr>
                </a:solidFill>
                <a:latin typeface="HelveticaNeueLT Pro 57 Cn" pitchFamily="34" charset="0"/>
                <a:cs typeface="Aharoni" panose="02010803020104030203" pitchFamily="2" charset="-79"/>
              </a:rPr>
              <a:t>User </a:t>
            </a:r>
            <a:r>
              <a:rPr lang="tr-TR" sz="1800" dirty="0" err="1" smtClean="0">
                <a:solidFill>
                  <a:schemeClr val="accent3">
                    <a:lumMod val="75000"/>
                  </a:schemeClr>
                </a:solidFill>
                <a:latin typeface="HelveticaNeueLT Pro 57 Cn" pitchFamily="34" charset="0"/>
                <a:cs typeface="Aharoni" panose="02010803020104030203" pitchFamily="2" charset="-79"/>
              </a:rPr>
              <a:t>Study</a:t>
            </a:r>
            <a:endParaRPr lang="en-US" sz="1800" dirty="0">
              <a:solidFill>
                <a:schemeClr val="accent3">
                  <a:lumMod val="75000"/>
                </a:schemeClr>
              </a:solidFill>
              <a:latin typeface="HelveticaNeueLT Pro 57 Cn" pitchFamily="34" charset="0"/>
              <a:cs typeface="Aharoni" panose="02010803020104030203" pitchFamily="2" charset="-79"/>
            </a:endParaRPr>
          </a:p>
        </p:txBody>
      </p:sp>
      <p:sp>
        <p:nvSpPr>
          <p:cNvPr id="9" name="Title 1"/>
          <p:cNvSpPr txBox="1">
            <a:spLocks/>
          </p:cNvSpPr>
          <p:nvPr/>
        </p:nvSpPr>
        <p:spPr>
          <a:xfrm>
            <a:off x="6316188" y="3645135"/>
            <a:ext cx="2000228" cy="647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dirty="0" smtClean="0">
                <a:solidFill>
                  <a:schemeClr val="accent6">
                    <a:lumMod val="75000"/>
                  </a:schemeClr>
                </a:solidFill>
                <a:latin typeface="HelveticaNeueLT Pro 57 Cn" pitchFamily="34" charset="0"/>
                <a:cs typeface="Aharoni" panose="02010803020104030203" pitchFamily="2" charset="-79"/>
              </a:rPr>
              <a:t>Design Workshop</a:t>
            </a:r>
            <a:endParaRPr lang="en-US" sz="1800" dirty="0">
              <a:solidFill>
                <a:schemeClr val="accent6">
                  <a:lumMod val="75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4541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 fill="hold"/>
                                        <p:tgtEl>
                                          <p:spTgt spid="6"/>
                                        </p:tgtEl>
                                        <p:attrNameLst>
                                          <p:attrName>ppt_w</p:attrName>
                                        </p:attrNameLst>
                                      </p:cBhvr>
                                      <p:tavLst>
                                        <p:tav tm="0">
                                          <p:val>
                                            <p:fltVal val="0"/>
                                          </p:val>
                                        </p:tav>
                                        <p:tav tm="100000">
                                          <p:val>
                                            <p:strVal val="#ppt_w"/>
                                          </p:val>
                                        </p:tav>
                                      </p:tavLst>
                                    </p:anim>
                                    <p:anim calcmode="lin" valueType="num">
                                      <p:cBhvr>
                                        <p:cTn id="8" dur="300" fill="hold"/>
                                        <p:tgtEl>
                                          <p:spTgt spid="6"/>
                                        </p:tgtEl>
                                        <p:attrNameLst>
                                          <p:attrName>ppt_h</p:attrName>
                                        </p:attrNameLst>
                                      </p:cBhvr>
                                      <p:tavLst>
                                        <p:tav tm="0">
                                          <p:val>
                                            <p:fltVal val="0"/>
                                          </p:val>
                                        </p:tav>
                                        <p:tav tm="100000">
                                          <p:val>
                                            <p:strVal val="#ppt_h"/>
                                          </p:val>
                                        </p:tav>
                                      </p:tavLst>
                                    </p:anim>
                                    <p:animEffect transition="in" filter="fade">
                                      <p:cBhvr>
                                        <p:cTn id="9" dur="3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300" fill="hold"/>
                                        <p:tgtEl>
                                          <p:spTgt spid="7"/>
                                        </p:tgtEl>
                                        <p:attrNameLst>
                                          <p:attrName>ppt_w</p:attrName>
                                        </p:attrNameLst>
                                      </p:cBhvr>
                                      <p:tavLst>
                                        <p:tav tm="0">
                                          <p:val>
                                            <p:fltVal val="0"/>
                                          </p:val>
                                        </p:tav>
                                        <p:tav tm="100000">
                                          <p:val>
                                            <p:strVal val="#ppt_w"/>
                                          </p:val>
                                        </p:tav>
                                      </p:tavLst>
                                    </p:anim>
                                    <p:anim calcmode="lin" valueType="num">
                                      <p:cBhvr>
                                        <p:cTn id="18" dur="300" fill="hold"/>
                                        <p:tgtEl>
                                          <p:spTgt spid="7"/>
                                        </p:tgtEl>
                                        <p:attrNameLst>
                                          <p:attrName>ppt_h</p:attrName>
                                        </p:attrNameLst>
                                      </p:cBhvr>
                                      <p:tavLst>
                                        <p:tav tm="0">
                                          <p:val>
                                            <p:fltVal val="0"/>
                                          </p:val>
                                        </p:tav>
                                        <p:tav tm="100000">
                                          <p:val>
                                            <p:strVal val="#ppt_h"/>
                                          </p:val>
                                        </p:tav>
                                      </p:tavLst>
                                    </p:anim>
                                    <p:animEffect transition="in" filter="fade">
                                      <p:cBhvr>
                                        <p:cTn id="19" dur="3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26" presetClass="emph" presetSubtype="0" repeatCount="indefinite" fill="hold" nodeType="after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6044" y="2061010"/>
            <a:ext cx="6631912" cy="267357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539552" y="548680"/>
            <a:ext cx="8229600" cy="1143000"/>
          </a:xfrm>
        </p:spPr>
        <p:txBody>
          <a:bodyPr/>
          <a:lstStyle/>
          <a:p>
            <a:r>
              <a:rPr lang="tr-TR" dirty="0" err="1" smtClean="0">
                <a:solidFill>
                  <a:schemeClr val="tx1">
                    <a:lumMod val="75000"/>
                    <a:lumOff val="25000"/>
                  </a:schemeClr>
                </a:solidFill>
                <a:latin typeface="HelveticaNeueLT Pro 35 Th" pitchFamily="34" charset="-94"/>
                <a:cs typeface="Aharoni" panose="02010803020104030203" pitchFamily="2" charset="-79"/>
              </a:rPr>
              <a:t>Method</a:t>
            </a:r>
            <a:endParaRPr lang="en-US" dirty="0">
              <a:solidFill>
                <a:schemeClr val="tx1">
                  <a:lumMod val="75000"/>
                  <a:lumOff val="25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2046791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6044" y="2061010"/>
            <a:ext cx="6631912" cy="267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743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6044" y="2061010"/>
            <a:ext cx="6631912" cy="267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3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6045" y="2061010"/>
            <a:ext cx="6631910" cy="267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61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6044" y="2061010"/>
            <a:ext cx="6631912" cy="267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49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9552" y="53012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dirty="0" err="1" smtClean="0">
                <a:latin typeface="HelveticaNeueLT Pro 35 Th" pitchFamily="34" charset="-94"/>
                <a:cs typeface="Aharoni" panose="02010803020104030203" pitchFamily="2" charset="-79"/>
              </a:rPr>
              <a:t>Experience</a:t>
            </a:r>
            <a:r>
              <a:rPr lang="tr-TR" sz="2800" dirty="0" smtClean="0">
                <a:latin typeface="HelveticaNeueLT Pro 35 Th" pitchFamily="34" charset="-94"/>
                <a:cs typeface="Aharoni" panose="02010803020104030203" pitchFamily="2" charset="-79"/>
              </a:rPr>
              <a:t> </a:t>
            </a:r>
            <a:r>
              <a:rPr lang="tr-TR" sz="2800" dirty="0" err="1" smtClean="0">
                <a:latin typeface="HelveticaNeueLT Pro 35 Th" pitchFamily="34" charset="-94"/>
                <a:cs typeface="Aharoni" panose="02010803020104030203" pitchFamily="2" charset="-79"/>
              </a:rPr>
              <a:t>Prototype</a:t>
            </a:r>
            <a:endParaRPr lang="en-US" sz="2800" dirty="0">
              <a:latin typeface="HelveticaNeueLT Pro 35 Th" pitchFamily="34" charset="-94"/>
              <a:cs typeface="Aharoni" panose="02010803020104030203" pitchFamily="2" charset="-79"/>
            </a:endParaRPr>
          </a:p>
        </p:txBody>
      </p:sp>
      <p:pic>
        <p:nvPicPr>
          <p:cNvPr id="2050" name="Picture 2" descr="E:\Dropbox\Design Lab\NordiChi2014\Images\experienceprototy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9224"/>
            <a:ext cx="7416824" cy="53270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39552" y="2780928"/>
            <a:ext cx="8229600" cy="1143000"/>
          </a:xfrm>
        </p:spPr>
        <p:txBody>
          <a:bodyPr/>
          <a:lstStyle/>
          <a:p>
            <a:r>
              <a:rPr lang="tr-TR" dirty="0" smtClean="0">
                <a:solidFill>
                  <a:schemeClr val="tx1">
                    <a:lumMod val="75000"/>
                    <a:lumOff val="25000"/>
                  </a:schemeClr>
                </a:solidFill>
                <a:latin typeface="HelveticaNeueLT Pro 35 Th" pitchFamily="34" charset="-94"/>
                <a:cs typeface="Aharoni" panose="02010803020104030203" pitchFamily="2" charset="-79"/>
              </a:rPr>
              <a:t>How?</a:t>
            </a:r>
            <a:endParaRPr lang="en-US" dirty="0">
              <a:solidFill>
                <a:schemeClr val="tx1">
                  <a:lumMod val="75000"/>
                  <a:lumOff val="25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39644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3.81679E-7 L -0.00122 0.35739 " pathEditMode="relative" rAng="0" ptsTypes="AA">
                                      <p:cBhvr>
                                        <p:cTn id="6" dur="2000" fill="hold"/>
                                        <p:tgtEl>
                                          <p:spTgt spid="8"/>
                                        </p:tgtEl>
                                        <p:attrNameLst>
                                          <p:attrName>ppt_x</p:attrName>
                                          <p:attrName>ppt_y</p:attrName>
                                        </p:attrNameLst>
                                      </p:cBhvr>
                                      <p:rCtr x="-69" y="17858"/>
                                    </p:animMotion>
                                  </p:childTnLst>
                                </p:cTn>
                              </p:par>
                              <p:par>
                                <p:cTn id="7" presetID="10" presetClass="exit" presetSubtype="0" fill="hold" grpId="1" nodeType="withEffect">
                                  <p:stCondLst>
                                    <p:cond delay="1700"/>
                                  </p:stCondLst>
                                  <p:childTnLst>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10" presetClass="entr" presetSubtype="0" fill="hold" grpId="0" nodeType="withEffect">
                                  <p:stCondLst>
                                    <p:cond delay="17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130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9552" y="53012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dirty="0" err="1" smtClean="0">
                <a:latin typeface="HelveticaNeueLT Pro 35 Th" pitchFamily="34" charset="-94"/>
                <a:cs typeface="Aharoni" panose="02010803020104030203" pitchFamily="2" charset="-79"/>
              </a:rPr>
              <a:t>Experience</a:t>
            </a:r>
            <a:r>
              <a:rPr lang="tr-TR" sz="2800" dirty="0" smtClean="0">
                <a:latin typeface="HelveticaNeueLT Pro 35 Th" pitchFamily="34" charset="-94"/>
                <a:cs typeface="Aharoni" panose="02010803020104030203" pitchFamily="2" charset="-79"/>
              </a:rPr>
              <a:t> </a:t>
            </a:r>
            <a:r>
              <a:rPr lang="tr-TR" sz="2800" dirty="0" err="1" smtClean="0">
                <a:latin typeface="HelveticaNeueLT Pro 35 Th" pitchFamily="34" charset="-94"/>
                <a:cs typeface="Aharoni" panose="02010803020104030203" pitchFamily="2" charset="-79"/>
              </a:rPr>
              <a:t>Prototype</a:t>
            </a:r>
            <a:endParaRPr lang="en-US" sz="2800" dirty="0">
              <a:latin typeface="HelveticaNeueLT Pro 35 Th" pitchFamily="34" charset="-94"/>
              <a:cs typeface="Aharoni" panose="02010803020104030203" pitchFamily="2" charset="-79"/>
            </a:endParaRPr>
          </a:p>
        </p:txBody>
      </p:sp>
      <p:pic>
        <p:nvPicPr>
          <p:cNvPr id="2050" name="Picture 2" descr="E:\Dropbox\Design Lab\NordiChi2014\Images\experienceprototy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9224"/>
            <a:ext cx="7416824" cy="532709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3635896" y="4077072"/>
            <a:ext cx="2880320" cy="504056"/>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236296" y="1556794"/>
            <a:ext cx="184212" cy="2232246"/>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95736" y="1412776"/>
            <a:ext cx="1296144" cy="72009"/>
          </a:xfrm>
          <a:prstGeom prst="straightConnector1">
            <a:avLst/>
          </a:prstGeom>
          <a:ln w="38100">
            <a:solidFill>
              <a:schemeClr val="tx1">
                <a:lumMod val="85000"/>
                <a:lumOff val="1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20862319">
            <a:off x="4904277" y="4252713"/>
            <a:ext cx="1008112" cy="369332"/>
          </a:xfrm>
          <a:prstGeom prst="rect">
            <a:avLst/>
          </a:prstGeom>
          <a:noFill/>
        </p:spPr>
        <p:txBody>
          <a:bodyPr wrap="square" rtlCol="0">
            <a:spAutoFit/>
          </a:bodyPr>
          <a:lstStyle/>
          <a:p>
            <a:r>
              <a:rPr lang="tr-TR" dirty="0" smtClean="0">
                <a:solidFill>
                  <a:schemeClr val="bg1"/>
                </a:solidFill>
                <a:latin typeface="HelveticaNeueLT Pro 67 MdCn" pitchFamily="34" charset="-94"/>
              </a:rPr>
              <a:t>100cm</a:t>
            </a:r>
            <a:endParaRPr lang="en-US" dirty="0">
              <a:solidFill>
                <a:schemeClr val="bg1"/>
              </a:solidFill>
              <a:latin typeface="HelveticaNeueLT Pro 67 MdCn" pitchFamily="34" charset="-94"/>
            </a:endParaRPr>
          </a:p>
        </p:txBody>
      </p:sp>
      <p:sp>
        <p:nvSpPr>
          <p:cNvPr id="21" name="TextBox 20"/>
          <p:cNvSpPr txBox="1"/>
          <p:nvPr/>
        </p:nvSpPr>
        <p:spPr>
          <a:xfrm rot="231644">
            <a:off x="2495058" y="1400707"/>
            <a:ext cx="1008112" cy="338554"/>
          </a:xfrm>
          <a:prstGeom prst="rect">
            <a:avLst/>
          </a:prstGeom>
          <a:noFill/>
        </p:spPr>
        <p:txBody>
          <a:bodyPr wrap="square" rtlCol="0">
            <a:spAutoFit/>
          </a:bodyPr>
          <a:lstStyle/>
          <a:p>
            <a:r>
              <a:rPr lang="tr-TR" sz="1600" dirty="0" smtClean="0">
                <a:solidFill>
                  <a:schemeClr val="tx1">
                    <a:lumMod val="85000"/>
                    <a:lumOff val="15000"/>
                  </a:schemeClr>
                </a:solidFill>
                <a:latin typeface="HelveticaNeueLT Pro 67 MdCn" pitchFamily="34" charset="-94"/>
              </a:rPr>
              <a:t>24 cm</a:t>
            </a:r>
            <a:endParaRPr lang="en-US" sz="1600" dirty="0">
              <a:solidFill>
                <a:schemeClr val="tx1">
                  <a:lumMod val="85000"/>
                  <a:lumOff val="15000"/>
                </a:schemeClr>
              </a:solidFill>
              <a:latin typeface="HelveticaNeueLT Pro 67 MdCn" pitchFamily="34" charset="-94"/>
            </a:endParaRPr>
          </a:p>
        </p:txBody>
      </p:sp>
      <p:cxnSp>
        <p:nvCxnSpPr>
          <p:cNvPr id="25" name="Straight Arrow Connector 24"/>
          <p:cNvCxnSpPr/>
          <p:nvPr/>
        </p:nvCxnSpPr>
        <p:spPr>
          <a:xfrm>
            <a:off x="2267744" y="1464804"/>
            <a:ext cx="0" cy="2700834"/>
          </a:xfrm>
          <a:prstGeom prst="straightConnector1">
            <a:avLst/>
          </a:prstGeom>
          <a:ln w="38100">
            <a:solidFill>
              <a:schemeClr val="tx1">
                <a:lumMod val="85000"/>
                <a:lumOff val="1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95736" y="2706472"/>
            <a:ext cx="1008112" cy="338554"/>
          </a:xfrm>
          <a:prstGeom prst="rect">
            <a:avLst/>
          </a:prstGeom>
          <a:noFill/>
        </p:spPr>
        <p:txBody>
          <a:bodyPr wrap="square" rtlCol="0">
            <a:spAutoFit/>
          </a:bodyPr>
          <a:lstStyle/>
          <a:p>
            <a:r>
              <a:rPr lang="tr-TR" sz="1600" dirty="0" smtClean="0">
                <a:solidFill>
                  <a:schemeClr val="tx1">
                    <a:lumMod val="85000"/>
                    <a:lumOff val="15000"/>
                  </a:schemeClr>
                </a:solidFill>
                <a:latin typeface="HelveticaNeueLT Pro 67 MdCn" pitchFamily="34" charset="-94"/>
              </a:rPr>
              <a:t>53 cm</a:t>
            </a:r>
            <a:endParaRPr lang="en-US" sz="1600" dirty="0">
              <a:solidFill>
                <a:schemeClr val="tx1">
                  <a:lumMod val="85000"/>
                  <a:lumOff val="15000"/>
                </a:schemeClr>
              </a:solidFill>
              <a:latin typeface="HelveticaNeueLT Pro 67 MdCn" pitchFamily="34" charset="-94"/>
            </a:endParaRPr>
          </a:p>
        </p:txBody>
      </p:sp>
      <p:sp>
        <p:nvSpPr>
          <p:cNvPr id="29" name="TextBox 28"/>
          <p:cNvSpPr txBox="1"/>
          <p:nvPr/>
        </p:nvSpPr>
        <p:spPr>
          <a:xfrm>
            <a:off x="7308304" y="2564904"/>
            <a:ext cx="1008112" cy="338554"/>
          </a:xfrm>
          <a:prstGeom prst="rect">
            <a:avLst/>
          </a:prstGeom>
          <a:noFill/>
        </p:spPr>
        <p:txBody>
          <a:bodyPr wrap="square" rtlCol="0">
            <a:spAutoFit/>
          </a:bodyPr>
          <a:lstStyle/>
          <a:p>
            <a:r>
              <a:rPr lang="tr-TR" sz="1600" dirty="0" smtClean="0">
                <a:solidFill>
                  <a:schemeClr val="bg1"/>
                </a:solidFill>
                <a:latin typeface="HelveticaNeueLT Pro 67 MdCn" pitchFamily="34" charset="-94"/>
              </a:rPr>
              <a:t>70 cm</a:t>
            </a:r>
            <a:endParaRPr lang="en-US" sz="1600" dirty="0">
              <a:solidFill>
                <a:schemeClr val="bg1"/>
              </a:solidFill>
              <a:latin typeface="HelveticaNeueLT Pro 67 MdCn" pitchFamily="34" charset="-94"/>
            </a:endParaRPr>
          </a:p>
        </p:txBody>
      </p:sp>
      <p:sp>
        <p:nvSpPr>
          <p:cNvPr id="27" name="Freeform 26"/>
          <p:cNvSpPr/>
          <p:nvPr/>
        </p:nvSpPr>
        <p:spPr>
          <a:xfrm>
            <a:off x="6629400" y="1784350"/>
            <a:ext cx="660400" cy="1892300"/>
          </a:xfrm>
          <a:custGeom>
            <a:avLst/>
            <a:gdLst>
              <a:gd name="connsiteX0" fmla="*/ 133350 w 660400"/>
              <a:gd name="connsiteY0" fmla="*/ 0 h 1892300"/>
              <a:gd name="connsiteX1" fmla="*/ 0 w 660400"/>
              <a:gd name="connsiteY1" fmla="*/ 1892300 h 1892300"/>
              <a:gd name="connsiteX2" fmla="*/ 527050 w 660400"/>
              <a:gd name="connsiteY2" fmla="*/ 1828800 h 1892300"/>
              <a:gd name="connsiteX3" fmla="*/ 660400 w 660400"/>
              <a:gd name="connsiteY3" fmla="*/ 69850 h 1892300"/>
              <a:gd name="connsiteX4" fmla="*/ 133350 w 6604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 h="1892300">
                <a:moveTo>
                  <a:pt x="133350" y="0"/>
                </a:moveTo>
                <a:lnTo>
                  <a:pt x="0" y="1892300"/>
                </a:lnTo>
                <a:lnTo>
                  <a:pt x="527050" y="1828800"/>
                </a:lnTo>
                <a:lnTo>
                  <a:pt x="660400" y="69850"/>
                </a:lnTo>
                <a:lnTo>
                  <a:pt x="133350" y="0"/>
                </a:ln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868144" y="2391946"/>
            <a:ext cx="1008112" cy="584775"/>
          </a:xfrm>
          <a:prstGeom prst="rect">
            <a:avLst/>
          </a:prstGeom>
          <a:noFill/>
        </p:spPr>
        <p:txBody>
          <a:bodyPr wrap="square" rtlCol="0">
            <a:spAutoFit/>
          </a:bodyPr>
          <a:lstStyle/>
          <a:p>
            <a:pPr algn="ctr"/>
            <a:r>
              <a:rPr lang="tr-TR" sz="1600" dirty="0" err="1" smtClean="0">
                <a:solidFill>
                  <a:schemeClr val="bg1"/>
                </a:solidFill>
                <a:latin typeface="HelveticaNeueLT Pro 67 MdCn" pitchFamily="34" charset="-94"/>
              </a:rPr>
              <a:t>Elastic</a:t>
            </a:r>
            <a:endParaRPr lang="tr-TR" sz="1600" dirty="0" smtClean="0">
              <a:solidFill>
                <a:schemeClr val="bg1"/>
              </a:solidFill>
              <a:latin typeface="HelveticaNeueLT Pro 67 MdCn" pitchFamily="34" charset="-94"/>
            </a:endParaRPr>
          </a:p>
          <a:p>
            <a:pPr algn="ctr"/>
            <a:r>
              <a:rPr lang="tr-TR" sz="1600" dirty="0" err="1" smtClean="0">
                <a:solidFill>
                  <a:schemeClr val="bg1"/>
                </a:solidFill>
                <a:latin typeface="HelveticaNeueLT Pro 67 MdCn" pitchFamily="34" charset="-94"/>
              </a:rPr>
              <a:t>Cloth</a:t>
            </a:r>
            <a:endParaRPr lang="en-US" sz="1600" dirty="0">
              <a:solidFill>
                <a:schemeClr val="bg1"/>
              </a:solidFill>
              <a:latin typeface="HelveticaNeueLT Pro 67 MdCn" pitchFamily="34" charset="-94"/>
            </a:endParaRPr>
          </a:p>
        </p:txBody>
      </p:sp>
    </p:spTree>
    <p:extLst>
      <p:ext uri="{BB962C8B-B14F-4D97-AF65-F5344CB8AC3E}">
        <p14:creationId xmlns:p14="http://schemas.microsoft.com/office/powerpoint/2010/main" val="20321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9552" y="2780928"/>
            <a:ext cx="8229600" cy="1143000"/>
          </a:xfrm>
        </p:spPr>
        <p:txBody>
          <a:bodyPr/>
          <a:lstStyle/>
          <a:p>
            <a:r>
              <a:rPr lang="tr-TR" dirty="0" smtClean="0">
                <a:solidFill>
                  <a:srgbClr val="008000"/>
                </a:solidFill>
                <a:latin typeface="HelveticaNeueLT Pro 35 Th" pitchFamily="34" charset="-94"/>
                <a:cs typeface="Aharoni" panose="02010803020104030203" pitchFamily="2" charset="-79"/>
              </a:rPr>
              <a:t>User Test</a:t>
            </a:r>
            <a:endParaRPr lang="en-US" dirty="0">
              <a:solidFill>
                <a:srgbClr val="008000"/>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2817645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9552" y="2780928"/>
            <a:ext cx="8229600" cy="1143000"/>
          </a:xfrm>
        </p:spPr>
        <p:txBody>
          <a:bodyPr/>
          <a:lstStyle/>
          <a:p>
            <a:r>
              <a:rPr lang="tr-TR" dirty="0" err="1" smtClean="0">
                <a:solidFill>
                  <a:schemeClr val="bg1">
                    <a:lumMod val="50000"/>
                  </a:schemeClr>
                </a:solidFill>
                <a:latin typeface="HelveticaNeueLT Pro 35 Th" pitchFamily="34" charset="-94"/>
                <a:cs typeface="Aharoni" panose="02010803020104030203" pitchFamily="2" charset="-79"/>
              </a:rPr>
              <a:t>Story</a:t>
            </a:r>
            <a:r>
              <a:rPr lang="tr-TR" dirty="0" smtClean="0">
                <a:solidFill>
                  <a:schemeClr val="bg1">
                    <a:lumMod val="50000"/>
                  </a:schemeClr>
                </a:solidFill>
                <a:latin typeface="HelveticaNeueLT Pro 35 Th" pitchFamily="34" charset="-94"/>
                <a:cs typeface="Aharoni" panose="02010803020104030203" pitchFamily="2" charset="-79"/>
              </a:rPr>
              <a:t> </a:t>
            </a:r>
            <a:r>
              <a:rPr lang="tr-TR" dirty="0" err="1" smtClean="0">
                <a:solidFill>
                  <a:schemeClr val="bg1">
                    <a:lumMod val="50000"/>
                  </a:schemeClr>
                </a:solidFill>
                <a:latin typeface="HelveticaNeueLT Pro 35 Th" pitchFamily="34" charset="-94"/>
                <a:cs typeface="Aharoni" panose="02010803020104030203" pitchFamily="2" charset="-79"/>
              </a:rPr>
              <a:t>begins</a:t>
            </a:r>
            <a:r>
              <a:rPr lang="tr-TR" dirty="0" smtClean="0">
                <a:solidFill>
                  <a:schemeClr val="bg1">
                    <a:lumMod val="50000"/>
                  </a:schemeClr>
                </a:solidFill>
                <a:latin typeface="HelveticaNeueLT Pro 35 Th" pitchFamily="34" charset="-94"/>
                <a:cs typeface="Aharoni" panose="02010803020104030203" pitchFamily="2" charset="-79"/>
              </a:rPr>
              <a:t> </a:t>
            </a:r>
            <a:r>
              <a:rPr lang="tr-TR" dirty="0" err="1" smtClean="0">
                <a:solidFill>
                  <a:schemeClr val="bg1">
                    <a:lumMod val="50000"/>
                  </a:schemeClr>
                </a:solidFill>
                <a:latin typeface="HelveticaNeueLT Pro 35 Th" pitchFamily="34" charset="-94"/>
                <a:cs typeface="Aharoni" panose="02010803020104030203" pitchFamily="2" charset="-79"/>
              </a:rPr>
              <a:t>with</a:t>
            </a:r>
            <a:r>
              <a:rPr lang="tr-TR" dirty="0" smtClean="0">
                <a:solidFill>
                  <a:schemeClr val="bg1">
                    <a:lumMod val="50000"/>
                  </a:schemeClr>
                </a:solidFill>
                <a:latin typeface="HelveticaNeueLT Pro 35 Th" pitchFamily="34" charset="-94"/>
                <a:cs typeface="Aharoni" panose="02010803020104030203" pitchFamily="2" charset="-79"/>
              </a:rPr>
              <a:t>…</a:t>
            </a:r>
            <a:endParaRPr lang="en-US" dirty="0">
              <a:solidFill>
                <a:schemeClr val="bg1">
                  <a:lumMod val="50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1359541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008000"/>
                </a:solidFill>
                <a:latin typeface="HelveticaNeueLT Pro 35 Th" pitchFamily="34" charset="-94"/>
                <a:cs typeface="Aharoni" panose="02010803020104030203" pitchFamily="2" charset="-79"/>
              </a:rPr>
              <a:t>User </a:t>
            </a:r>
            <a:r>
              <a:rPr lang="tr-TR" dirty="0" err="1" smtClean="0">
                <a:solidFill>
                  <a:srgbClr val="008000"/>
                </a:solidFill>
                <a:latin typeface="HelveticaNeueLT Pro 35 Th" pitchFamily="34" charset="-94"/>
                <a:cs typeface="Aharoni" panose="02010803020104030203" pitchFamily="2" charset="-79"/>
              </a:rPr>
              <a:t>Tests</a:t>
            </a:r>
            <a:endParaRPr lang="en-US" dirty="0">
              <a:solidFill>
                <a:srgbClr val="008000"/>
              </a:solidFill>
              <a:latin typeface="HelveticaNeueLT Pro 35 Th" pitchFamily="34" charset="-94"/>
              <a:cs typeface="Aharoni" panose="02010803020104030203" pitchFamily="2" charset="-79"/>
            </a:endParaRPr>
          </a:p>
        </p:txBody>
      </p:sp>
      <p:sp>
        <p:nvSpPr>
          <p:cNvPr id="14" name="Title 1"/>
          <p:cNvSpPr txBox="1">
            <a:spLocks/>
          </p:cNvSpPr>
          <p:nvPr/>
        </p:nvSpPr>
        <p:spPr>
          <a:xfrm>
            <a:off x="619944"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tr-TR" sz="2800" dirty="0" smtClean="0">
                <a:solidFill>
                  <a:schemeClr val="bg1">
                    <a:lumMod val="50000"/>
                  </a:schemeClr>
                </a:solidFill>
                <a:latin typeface="HelveticaNeueLT Pro 57 Cn" pitchFamily="34" charset="0"/>
                <a:cs typeface="Aharoni" panose="02010803020104030203" pitchFamily="2" charset="-79"/>
              </a:rPr>
              <a:t>Understanding</a:t>
            </a:r>
            <a:r>
              <a:rPr lang="tr-TR" sz="2800" dirty="0" smtClean="0">
                <a:solidFill>
                  <a:schemeClr val="bg1">
                    <a:lumMod val="50000"/>
                  </a:schemeClr>
                </a:solidFill>
                <a:latin typeface="HelveticaNeueLT Pro 35 Th" pitchFamily="34" charset="-94"/>
                <a:cs typeface="Aharoni" panose="02010803020104030203" pitchFamily="2" charset="-79"/>
              </a:rPr>
              <a:t> the user’s </a:t>
            </a:r>
            <a:r>
              <a:rPr lang="tr-TR" sz="2800" dirty="0" smtClean="0">
                <a:solidFill>
                  <a:schemeClr val="bg1">
                    <a:lumMod val="50000"/>
                  </a:schemeClr>
                </a:solidFill>
                <a:latin typeface="HelveticaNeueLT Pro 57 Cn" pitchFamily="34" charset="0"/>
                <a:cs typeface="Aharoni" panose="02010803020104030203" pitchFamily="2" charset="-79"/>
              </a:rPr>
              <a:t>reactions</a:t>
            </a:r>
            <a:r>
              <a:rPr lang="tr-TR" sz="2800" dirty="0" smtClean="0">
                <a:solidFill>
                  <a:schemeClr val="bg1">
                    <a:lumMod val="50000"/>
                  </a:schemeClr>
                </a:solidFill>
                <a:latin typeface="HelveticaNeueLT Pro 35 Th" pitchFamily="34" charset="-94"/>
                <a:cs typeface="Aharoni" panose="02010803020104030203" pitchFamily="2" charset="-79"/>
              </a:rPr>
              <a:t> and </a:t>
            </a:r>
            <a:r>
              <a:rPr lang="tr-TR" sz="2800" dirty="0" smtClean="0">
                <a:solidFill>
                  <a:schemeClr val="bg1">
                    <a:lumMod val="50000"/>
                  </a:schemeClr>
                </a:solidFill>
                <a:latin typeface="HelveticaNeueLT Pro 57 Cn" pitchFamily="34" charset="0"/>
                <a:cs typeface="Aharoni" panose="02010803020104030203" pitchFamily="2" charset="-79"/>
              </a:rPr>
              <a:t>desires.</a:t>
            </a:r>
            <a:endParaRPr lang="en-US" sz="2800" dirty="0">
              <a:solidFill>
                <a:schemeClr val="bg1">
                  <a:lumMod val="50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553801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3635896" y="4171464"/>
            <a:ext cx="1872208" cy="369332"/>
          </a:xfrm>
          <a:prstGeom prst="rect">
            <a:avLst/>
          </a:prstGeom>
          <a:noFill/>
        </p:spPr>
        <p:txBody>
          <a:bodyPr wrap="square" rtlCol="0">
            <a:spAutoFit/>
          </a:bodyPr>
          <a:lstStyle/>
          <a:p>
            <a:pPr algn="ctr"/>
            <a:r>
              <a:rPr lang="tr-TR" dirty="0" smtClean="0">
                <a:latin typeface="HelveticaNeueLT Pro 57 Cn" pitchFamily="34" charset="0"/>
              </a:rPr>
              <a:t>10 </a:t>
            </a:r>
            <a:r>
              <a:rPr lang="tr-TR" dirty="0" err="1" smtClean="0">
                <a:latin typeface="HelveticaNeueLT Pro 57 Cn" pitchFamily="34" charset="0"/>
              </a:rPr>
              <a:t>Participants</a:t>
            </a:r>
            <a:endParaRPr lang="en-US" dirty="0">
              <a:latin typeface="HelveticaNeueLT Pro 57 Cn" pitchFamily="34" charset="0"/>
            </a:endParaRPr>
          </a:p>
        </p:txBody>
      </p:sp>
      <p:pic>
        <p:nvPicPr>
          <p:cNvPr id="5" name="Picture 6" descr="E:\Dropbox\Design Lab\NordiChi2014\Presentation\icons\icons_participan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2051" y="2422026"/>
            <a:ext cx="1819898" cy="181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177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9458" y="2277245"/>
            <a:ext cx="6785085" cy="230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643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9458" y="2277245"/>
            <a:ext cx="6785085" cy="230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49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9458" y="2277245"/>
            <a:ext cx="6785085" cy="230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1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5" name="Title 1"/>
          <p:cNvSpPr txBox="1">
            <a:spLocks/>
          </p:cNvSpPr>
          <p:nvPr/>
        </p:nvSpPr>
        <p:spPr>
          <a:xfrm>
            <a:off x="3455876" y="2204864"/>
            <a:ext cx="2232248" cy="72008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800" dirty="0" err="1" smtClean="0">
                <a:solidFill>
                  <a:schemeClr val="bg1">
                    <a:lumMod val="50000"/>
                  </a:schemeClr>
                </a:solidFill>
                <a:latin typeface="HelveticaNeueLT Pro 57 Cn" pitchFamily="34" charset="0"/>
                <a:cs typeface="Aharoni" panose="02010803020104030203" pitchFamily="2" charset="-79"/>
              </a:rPr>
              <a:t>Touch</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endParaRPr lang="en-US" sz="2800" dirty="0" smtClean="0">
              <a:solidFill>
                <a:schemeClr val="bg1">
                  <a:lumMod val="50000"/>
                </a:schemeClr>
              </a:solidFill>
              <a:latin typeface="HelveticaNeueLT Pro 57 Cn" pitchFamily="34" charset="0"/>
              <a:cs typeface="Aharoni" panose="02010803020104030203" pitchFamily="2" charset="-79"/>
            </a:endParaRPr>
          </a:p>
        </p:txBody>
      </p:sp>
      <p:sp>
        <p:nvSpPr>
          <p:cNvPr id="6" name="Title 1"/>
          <p:cNvSpPr txBox="1">
            <a:spLocks/>
          </p:cNvSpPr>
          <p:nvPr/>
        </p:nvSpPr>
        <p:spPr>
          <a:xfrm>
            <a:off x="3345567" y="2924944"/>
            <a:ext cx="2738601" cy="144015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n-US" sz="1600" dirty="0" smtClean="0">
                <a:solidFill>
                  <a:schemeClr val="tx1">
                    <a:lumMod val="65000"/>
                    <a:lumOff val="35000"/>
                  </a:schemeClr>
                </a:solidFill>
                <a:latin typeface="HelveticaNeueLT Pro 57 Cn" pitchFamily="34" charset="0"/>
              </a:rPr>
              <a:t>movement </a:t>
            </a:r>
            <a:r>
              <a:rPr lang="en-US" sz="1600" dirty="0">
                <a:solidFill>
                  <a:schemeClr val="tx1">
                    <a:lumMod val="65000"/>
                    <a:lumOff val="35000"/>
                  </a:schemeClr>
                </a:solidFill>
                <a:latin typeface="HelveticaNeueLT Pro 57 Cn" pitchFamily="34" charset="0"/>
              </a:rPr>
              <a:t>area </a:t>
            </a:r>
            <a:endParaRPr lang="tr-TR" sz="1600" dirty="0" smtClean="0">
              <a:solidFill>
                <a:schemeClr val="tx1">
                  <a:lumMod val="65000"/>
                  <a:lumOff val="35000"/>
                </a:schemeClr>
              </a:solidFill>
              <a:latin typeface="HelveticaNeueLT Pro 57 Cn" pitchFamily="34" charset="0"/>
            </a:endParaRPr>
          </a:p>
          <a:p>
            <a:pPr marL="285750" indent="-285750" algn="l">
              <a:buFont typeface="Arial" panose="020B0604020202020204" pitchFamily="34" charset="0"/>
              <a:buChar char="•"/>
            </a:pPr>
            <a:r>
              <a:rPr lang="en-US" sz="1600" dirty="0" smtClean="0">
                <a:solidFill>
                  <a:schemeClr val="bg1">
                    <a:lumMod val="75000"/>
                  </a:schemeClr>
                </a:solidFill>
                <a:latin typeface="HelveticaNeueLT Pro 57 Cn" pitchFamily="34" charset="0"/>
              </a:rPr>
              <a:t>posture </a:t>
            </a:r>
            <a:r>
              <a:rPr lang="en-US" sz="1600" dirty="0">
                <a:solidFill>
                  <a:schemeClr val="bg1">
                    <a:lumMod val="75000"/>
                  </a:schemeClr>
                </a:solidFill>
                <a:latin typeface="HelveticaNeueLT Pro 57 Cn" pitchFamily="34" charset="0"/>
              </a:rPr>
              <a:t>of the </a:t>
            </a:r>
            <a:r>
              <a:rPr lang="en-US" sz="1600" dirty="0" smtClean="0">
                <a:solidFill>
                  <a:schemeClr val="bg1">
                    <a:lumMod val="75000"/>
                  </a:schemeClr>
                </a:solidFill>
                <a:latin typeface="HelveticaNeueLT Pro 57 Cn" pitchFamily="34" charset="0"/>
              </a:rPr>
              <a:t>hand</a:t>
            </a:r>
            <a:endParaRPr lang="tr-TR" sz="1600" dirty="0" smtClean="0">
              <a:solidFill>
                <a:schemeClr val="bg1">
                  <a:lumMod val="75000"/>
                </a:schemeClr>
              </a:solidFill>
              <a:latin typeface="HelveticaNeueLT Pro 57 Cn" pitchFamily="34" charset="0"/>
            </a:endParaRPr>
          </a:p>
          <a:p>
            <a:pPr marL="285750" indent="-285750" algn="l">
              <a:buFont typeface="Arial" panose="020B0604020202020204" pitchFamily="34" charset="0"/>
              <a:buChar char="•"/>
            </a:pPr>
            <a:r>
              <a:rPr lang="en-US" sz="1600" dirty="0" smtClean="0">
                <a:solidFill>
                  <a:schemeClr val="tx1">
                    <a:lumMod val="65000"/>
                    <a:lumOff val="35000"/>
                  </a:schemeClr>
                </a:solidFill>
                <a:latin typeface="HelveticaNeueLT Pro 57 Cn" pitchFamily="34" charset="0"/>
              </a:rPr>
              <a:t>touch style</a:t>
            </a:r>
            <a:endParaRPr lang="tr-TR" sz="1600" dirty="0" smtClean="0">
              <a:solidFill>
                <a:schemeClr val="tx1">
                  <a:lumMod val="65000"/>
                  <a:lumOff val="35000"/>
                </a:schemeClr>
              </a:solidFill>
              <a:latin typeface="HelveticaNeueLT Pro 57 Cn" pitchFamily="34" charset="0"/>
            </a:endParaRPr>
          </a:p>
          <a:p>
            <a:pPr marL="285750" indent="-285750" algn="l">
              <a:buFont typeface="Arial" panose="020B0604020202020204" pitchFamily="34" charset="0"/>
              <a:buChar char="•"/>
            </a:pPr>
            <a:r>
              <a:rPr lang="en-US" sz="1600" dirty="0" smtClean="0">
                <a:solidFill>
                  <a:schemeClr val="bg1">
                    <a:lumMod val="75000"/>
                  </a:schemeClr>
                </a:solidFill>
                <a:latin typeface="HelveticaNeueLT Pro 57 Cn" pitchFamily="34" charset="0"/>
              </a:rPr>
              <a:t>one </a:t>
            </a:r>
            <a:r>
              <a:rPr lang="en-US" sz="1600" dirty="0">
                <a:solidFill>
                  <a:schemeClr val="bg1">
                    <a:lumMod val="75000"/>
                  </a:schemeClr>
                </a:solidFill>
                <a:latin typeface="HelveticaNeueLT Pro 57 Cn" pitchFamily="34" charset="0"/>
              </a:rPr>
              <a:t>or two hand usage </a:t>
            </a:r>
            <a:endParaRPr lang="tr-TR" sz="1600" dirty="0" smtClean="0">
              <a:solidFill>
                <a:schemeClr val="bg1">
                  <a:lumMod val="75000"/>
                </a:schemeClr>
              </a:solidFill>
              <a:latin typeface="HelveticaNeueLT Pro 57 Cn" pitchFamily="34" charset="0"/>
            </a:endParaRPr>
          </a:p>
          <a:p>
            <a:pPr marL="285750" indent="-285750" algn="l">
              <a:buFont typeface="Arial" panose="020B0604020202020204" pitchFamily="34" charset="0"/>
              <a:buChar char="•"/>
            </a:pPr>
            <a:r>
              <a:rPr lang="en-US" sz="1600" dirty="0" smtClean="0">
                <a:solidFill>
                  <a:schemeClr val="tx1">
                    <a:lumMod val="65000"/>
                    <a:lumOff val="35000"/>
                  </a:schemeClr>
                </a:solidFill>
                <a:latin typeface="HelveticaNeueLT Pro 57 Cn" pitchFamily="34" charset="0"/>
              </a:rPr>
              <a:t>collaboration </a:t>
            </a:r>
            <a:r>
              <a:rPr lang="en-US" sz="1600" dirty="0">
                <a:solidFill>
                  <a:schemeClr val="tx1">
                    <a:lumMod val="65000"/>
                    <a:lumOff val="35000"/>
                  </a:schemeClr>
                </a:solidFill>
                <a:latin typeface="HelveticaNeueLT Pro 57 Cn" pitchFamily="34" charset="0"/>
              </a:rPr>
              <a:t>of </a:t>
            </a:r>
            <a:r>
              <a:rPr lang="en-US" sz="1600" dirty="0" smtClean="0">
                <a:solidFill>
                  <a:schemeClr val="tx1">
                    <a:lumMod val="65000"/>
                    <a:lumOff val="35000"/>
                  </a:schemeClr>
                </a:solidFill>
                <a:latin typeface="HelveticaNeueLT Pro 57 Cn" pitchFamily="34" charset="0"/>
              </a:rPr>
              <a:t>users</a:t>
            </a:r>
            <a:endParaRPr lang="en-US" sz="1600" dirty="0">
              <a:solidFill>
                <a:schemeClr val="tx1">
                  <a:lumMod val="65000"/>
                  <a:lumOff val="35000"/>
                </a:schemeClr>
              </a:solidFill>
              <a:latin typeface="HelveticaNeueLT Pro 57 Cn" pitchFamily="34" charset="0"/>
            </a:endParaRPr>
          </a:p>
        </p:txBody>
      </p:sp>
    </p:spTree>
    <p:extLst>
      <p:ext uri="{BB962C8B-B14F-4D97-AF65-F5344CB8AC3E}">
        <p14:creationId xmlns:p14="http://schemas.microsoft.com/office/powerpoint/2010/main" val="212402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ropbox\Design Lab\NordiChi2014\Images\clothandbox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6235"/>
          <a:stretch/>
        </p:blipFill>
        <p:spPr bwMode="auto">
          <a:xfrm>
            <a:off x="109898" y="1052738"/>
            <a:ext cx="4390095" cy="25286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2540168" y="4437112"/>
            <a:ext cx="4068452" cy="1512168"/>
          </a:xfrm>
        </p:spPr>
        <p:txBody>
          <a:bodyPr>
            <a:normAutofit/>
          </a:bodyPr>
          <a:lstStyle/>
          <a:p>
            <a:r>
              <a:rPr lang="tr-TR" sz="3600" dirty="0" smtClean="0">
                <a:solidFill>
                  <a:schemeClr val="tx1">
                    <a:lumMod val="85000"/>
                    <a:lumOff val="15000"/>
                  </a:schemeClr>
                </a:solidFill>
                <a:latin typeface="HelveticaNeueLT Pro 35 Th" pitchFamily="34" charset="-94"/>
                <a:cs typeface="Aharoni" panose="02010803020104030203" pitchFamily="2" charset="-79"/>
              </a:rPr>
              <a:t>Video</a:t>
            </a:r>
            <a:r>
              <a:rPr lang="tr-TR" sz="2800" dirty="0" smtClean="0">
                <a:solidFill>
                  <a:schemeClr val="tx1">
                    <a:lumMod val="85000"/>
                    <a:lumOff val="15000"/>
                  </a:schemeClr>
                </a:solidFill>
                <a:latin typeface="HelveticaNeueLT Pro 35 Th" pitchFamily="34" charset="-94"/>
                <a:cs typeface="Aharoni" panose="02010803020104030203" pitchFamily="2" charset="-79"/>
              </a:rPr>
              <a:t> </a:t>
            </a:r>
            <a:r>
              <a:rPr lang="tr-TR" sz="3600" dirty="0" err="1" smtClean="0">
                <a:solidFill>
                  <a:schemeClr val="tx1">
                    <a:lumMod val="85000"/>
                    <a:lumOff val="15000"/>
                  </a:schemeClr>
                </a:solidFill>
                <a:latin typeface="HelveticaNeueLT Pro 35 Th" pitchFamily="34" charset="-94"/>
                <a:cs typeface="Aharoni" panose="02010803020104030203" pitchFamily="2" charset="-79"/>
              </a:rPr>
              <a:t>Observation</a:t>
            </a:r>
            <a:r>
              <a:rPr lang="tr-TR" sz="2800" dirty="0" smtClean="0">
                <a:solidFill>
                  <a:schemeClr val="tx1">
                    <a:lumMod val="85000"/>
                    <a:lumOff val="15000"/>
                  </a:schemeClr>
                </a:solidFill>
                <a:latin typeface="HelveticaNeueLT Pro 35 Th" pitchFamily="34" charset="-94"/>
                <a:cs typeface="Aharoni" panose="02010803020104030203" pitchFamily="2" charset="-79"/>
              </a:rPr>
              <a:t/>
            </a:r>
            <a:br>
              <a:rPr lang="tr-TR" sz="2800" dirty="0" smtClean="0">
                <a:solidFill>
                  <a:schemeClr val="tx1">
                    <a:lumMod val="85000"/>
                    <a:lumOff val="15000"/>
                  </a:schemeClr>
                </a:solidFill>
                <a:latin typeface="HelveticaNeueLT Pro 35 Th" pitchFamily="34" charset="-94"/>
                <a:cs typeface="Aharoni" panose="02010803020104030203" pitchFamily="2" charset="-79"/>
              </a:rPr>
            </a:br>
            <a:endParaRPr lang="en-US" sz="2800" dirty="0">
              <a:solidFill>
                <a:schemeClr val="tx1">
                  <a:lumMod val="85000"/>
                  <a:lumOff val="15000"/>
                </a:schemeClr>
              </a:solidFill>
              <a:latin typeface="HelveticaNeueLT Pro 35 Th" pitchFamily="34" charset="-94"/>
              <a:cs typeface="Aharoni" panose="02010803020104030203" pitchFamily="2" charset="-79"/>
            </a:endParaRPr>
          </a:p>
        </p:txBody>
      </p:sp>
      <p:pic>
        <p:nvPicPr>
          <p:cNvPr id="4" name="Picture 2" descr="E:\Dropbox\Design Lab\NordiChi2014\Images\clothandbox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6237" b="-3776"/>
          <a:stretch/>
        </p:blipFill>
        <p:spPr bwMode="auto">
          <a:xfrm>
            <a:off x="4574394" y="1052738"/>
            <a:ext cx="4390095" cy="2746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10504" y="4654877"/>
            <a:ext cx="3058851" cy="646331"/>
          </a:xfrm>
          <a:prstGeom prst="rect">
            <a:avLst/>
          </a:prstGeom>
        </p:spPr>
        <p:txBody>
          <a:bodyPr wrap="none">
            <a:spAutoFit/>
          </a:bodyPr>
          <a:lstStyle/>
          <a:p>
            <a:r>
              <a:rPr lang="tr-TR" sz="3600" dirty="0" err="1" smtClean="0">
                <a:solidFill>
                  <a:schemeClr val="tx1">
                    <a:lumMod val="85000"/>
                    <a:lumOff val="15000"/>
                  </a:schemeClr>
                </a:solidFill>
                <a:latin typeface="HelveticaNeueLT Pro 35 Th" pitchFamily="34" charset="-94"/>
                <a:cs typeface="Aharoni" panose="02010803020104030203" pitchFamily="2" charset="-79"/>
              </a:rPr>
              <a:t>Coded</a:t>
            </a:r>
            <a:r>
              <a:rPr lang="tr-TR" sz="3600" dirty="0" smtClean="0">
                <a:solidFill>
                  <a:schemeClr val="tx1">
                    <a:lumMod val="85000"/>
                    <a:lumOff val="15000"/>
                  </a:schemeClr>
                </a:solidFill>
                <a:latin typeface="HelveticaNeueLT Pro 35 Th" pitchFamily="34" charset="-94"/>
                <a:cs typeface="Aharoni" panose="02010803020104030203" pitchFamily="2" charset="-79"/>
              </a:rPr>
              <a:t> </a:t>
            </a:r>
            <a:r>
              <a:rPr lang="tr-TR" sz="3600" dirty="0" err="1">
                <a:solidFill>
                  <a:schemeClr val="tx1">
                    <a:lumMod val="85000"/>
                    <a:lumOff val="15000"/>
                  </a:schemeClr>
                </a:solidFill>
                <a:latin typeface="HelveticaNeueLT Pro 35 Th" pitchFamily="34" charset="-94"/>
                <a:cs typeface="Aharoni" panose="02010803020104030203" pitchFamily="2" charset="-79"/>
              </a:rPr>
              <a:t>Actions</a:t>
            </a:r>
            <a:endParaRPr lang="en-US" sz="3600" dirty="0"/>
          </a:p>
        </p:txBody>
      </p:sp>
    </p:spTree>
    <p:extLst>
      <p:ext uri="{BB962C8B-B14F-4D97-AF65-F5344CB8AC3E}">
        <p14:creationId xmlns:p14="http://schemas.microsoft.com/office/powerpoint/2010/main" val="21151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E:\Dropbox\Design Lab\NordiChi2014\Presentation\icons\icons_Transfor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3982" y="3226692"/>
            <a:ext cx="1210420" cy="12104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008000"/>
                </a:solidFill>
                <a:latin typeface="HelveticaNeueLT Pro 35 Th" pitchFamily="34" charset="-94"/>
                <a:cs typeface="Aharoni" panose="02010803020104030203" pitchFamily="2" charset="-79"/>
              </a:rPr>
              <a:t>Rigid Object</a:t>
            </a:r>
            <a:endParaRPr lang="en-US" dirty="0">
              <a:solidFill>
                <a:srgbClr val="008000"/>
              </a:solidFill>
              <a:latin typeface="HelveticaNeueLT Pro 35 Th" pitchFamily="34" charset="-94"/>
              <a:cs typeface="Aharoni" panose="02010803020104030203" pitchFamily="2" charset="-79"/>
            </a:endParaRPr>
          </a:p>
        </p:txBody>
      </p:sp>
      <p:sp>
        <p:nvSpPr>
          <p:cNvPr id="6" name="TextBox 5"/>
          <p:cNvSpPr txBox="1"/>
          <p:nvPr/>
        </p:nvSpPr>
        <p:spPr>
          <a:xfrm>
            <a:off x="2715108" y="2276872"/>
            <a:ext cx="864096" cy="369332"/>
          </a:xfrm>
          <a:prstGeom prst="rect">
            <a:avLst/>
          </a:prstGeom>
          <a:noFill/>
        </p:spPr>
        <p:txBody>
          <a:bodyPr wrap="square" rtlCol="0">
            <a:spAutoFit/>
          </a:bodyPr>
          <a:lstStyle/>
          <a:p>
            <a:pPr algn="ctr"/>
            <a:r>
              <a:rPr lang="tr-TR" dirty="0" err="1" smtClean="0">
                <a:latin typeface="HelveticaNeueLT Pro 57 Cn" pitchFamily="34" charset="0"/>
              </a:rPr>
              <a:t>rotate</a:t>
            </a:r>
            <a:endParaRPr lang="en-US" dirty="0">
              <a:latin typeface="HelveticaNeueLT Pro 57 Cn" pitchFamily="34" charset="0"/>
            </a:endParaRPr>
          </a:p>
        </p:txBody>
      </p:sp>
      <p:sp>
        <p:nvSpPr>
          <p:cNvPr id="7" name="TextBox 6"/>
          <p:cNvSpPr txBox="1"/>
          <p:nvPr/>
        </p:nvSpPr>
        <p:spPr>
          <a:xfrm>
            <a:off x="4028516" y="2276872"/>
            <a:ext cx="1152128" cy="369332"/>
          </a:xfrm>
          <a:prstGeom prst="rect">
            <a:avLst/>
          </a:prstGeom>
          <a:noFill/>
        </p:spPr>
        <p:txBody>
          <a:bodyPr wrap="square" rtlCol="0">
            <a:spAutoFit/>
          </a:bodyPr>
          <a:lstStyle/>
          <a:p>
            <a:pPr algn="ctr"/>
            <a:r>
              <a:rPr lang="tr-TR" dirty="0" err="1" smtClean="0">
                <a:latin typeface="HelveticaNeueLT Pro 57 Cn" pitchFamily="34" charset="0"/>
              </a:rPr>
              <a:t>translate</a:t>
            </a:r>
            <a:endParaRPr lang="en-US" dirty="0">
              <a:latin typeface="HelveticaNeueLT Pro 57 Cn" pitchFamily="34" charset="0"/>
            </a:endParaRPr>
          </a:p>
        </p:txBody>
      </p:sp>
      <p:sp>
        <p:nvSpPr>
          <p:cNvPr id="8" name="TextBox 7"/>
          <p:cNvSpPr txBox="1"/>
          <p:nvPr/>
        </p:nvSpPr>
        <p:spPr>
          <a:xfrm>
            <a:off x="5580112" y="2276872"/>
            <a:ext cx="864096" cy="369332"/>
          </a:xfrm>
          <a:prstGeom prst="rect">
            <a:avLst/>
          </a:prstGeom>
          <a:noFill/>
        </p:spPr>
        <p:txBody>
          <a:bodyPr wrap="square" rtlCol="0">
            <a:spAutoFit/>
          </a:bodyPr>
          <a:lstStyle/>
          <a:p>
            <a:pPr algn="ctr"/>
            <a:r>
              <a:rPr lang="tr-TR" dirty="0" err="1" smtClean="0">
                <a:latin typeface="HelveticaNeueLT Pro 57 Cn" pitchFamily="34" charset="0"/>
              </a:rPr>
              <a:t>scale</a:t>
            </a:r>
            <a:endParaRPr lang="en-US" dirty="0">
              <a:latin typeface="HelveticaNeueLT Pro 57 Cn" pitchFamily="34" charset="0"/>
            </a:endParaRPr>
          </a:p>
        </p:txBody>
      </p:sp>
      <p:sp>
        <p:nvSpPr>
          <p:cNvPr id="9" name="TextBox 8"/>
          <p:cNvSpPr txBox="1"/>
          <p:nvPr/>
        </p:nvSpPr>
        <p:spPr>
          <a:xfrm>
            <a:off x="2175048" y="4057104"/>
            <a:ext cx="1080120" cy="369332"/>
          </a:xfrm>
          <a:prstGeom prst="rect">
            <a:avLst/>
          </a:prstGeom>
          <a:noFill/>
        </p:spPr>
        <p:txBody>
          <a:bodyPr wrap="square" rtlCol="0">
            <a:spAutoFit/>
          </a:bodyPr>
          <a:lstStyle/>
          <a:p>
            <a:pPr algn="ctr"/>
            <a:r>
              <a:rPr lang="tr-TR" dirty="0" err="1" smtClean="0">
                <a:latin typeface="HelveticaNeueLT Pro 57 Cn" pitchFamily="34" charset="0"/>
              </a:rPr>
              <a:t>explode</a:t>
            </a:r>
            <a:endParaRPr lang="en-US" dirty="0">
              <a:latin typeface="HelveticaNeueLT Pro 57 Cn" pitchFamily="34" charset="0"/>
            </a:endParaRPr>
          </a:p>
        </p:txBody>
      </p:sp>
      <p:sp>
        <p:nvSpPr>
          <p:cNvPr id="10" name="TextBox 9"/>
          <p:cNvSpPr txBox="1"/>
          <p:nvPr/>
        </p:nvSpPr>
        <p:spPr>
          <a:xfrm>
            <a:off x="3419872" y="4057104"/>
            <a:ext cx="1080120" cy="369332"/>
          </a:xfrm>
          <a:prstGeom prst="rect">
            <a:avLst/>
          </a:prstGeom>
          <a:noFill/>
        </p:spPr>
        <p:txBody>
          <a:bodyPr wrap="square" rtlCol="0">
            <a:spAutoFit/>
          </a:bodyPr>
          <a:lstStyle/>
          <a:p>
            <a:pPr algn="ctr"/>
            <a:r>
              <a:rPr lang="tr-TR" dirty="0" err="1" smtClean="0">
                <a:latin typeface="HelveticaNeueLT Pro 57 Cn" pitchFamily="34" charset="0"/>
              </a:rPr>
              <a:t>smash</a:t>
            </a:r>
            <a:endParaRPr lang="en-US" dirty="0">
              <a:latin typeface="HelveticaNeueLT Pro 57 Cn" pitchFamily="34" charset="0"/>
            </a:endParaRPr>
          </a:p>
        </p:txBody>
      </p:sp>
      <p:sp>
        <p:nvSpPr>
          <p:cNvPr id="11" name="TextBox 10"/>
          <p:cNvSpPr txBox="1"/>
          <p:nvPr/>
        </p:nvSpPr>
        <p:spPr>
          <a:xfrm>
            <a:off x="4788024" y="4067780"/>
            <a:ext cx="1080120" cy="369332"/>
          </a:xfrm>
          <a:prstGeom prst="rect">
            <a:avLst/>
          </a:prstGeom>
          <a:noFill/>
        </p:spPr>
        <p:txBody>
          <a:bodyPr wrap="square" rtlCol="0">
            <a:spAutoFit/>
          </a:bodyPr>
          <a:lstStyle/>
          <a:p>
            <a:pPr algn="ctr"/>
            <a:r>
              <a:rPr lang="tr-TR" dirty="0" err="1" smtClean="0">
                <a:latin typeface="HelveticaNeueLT Pro 57 Cn" pitchFamily="34" charset="0"/>
              </a:rPr>
              <a:t>corner</a:t>
            </a:r>
            <a:endParaRPr lang="en-US" dirty="0">
              <a:latin typeface="HelveticaNeueLT Pro 57 Cn" pitchFamily="34" charset="0"/>
            </a:endParaRPr>
          </a:p>
        </p:txBody>
      </p:sp>
      <p:sp>
        <p:nvSpPr>
          <p:cNvPr id="12" name="TextBox 11"/>
          <p:cNvSpPr txBox="1"/>
          <p:nvPr/>
        </p:nvSpPr>
        <p:spPr>
          <a:xfrm>
            <a:off x="6058072" y="4067780"/>
            <a:ext cx="1322240" cy="369332"/>
          </a:xfrm>
          <a:prstGeom prst="rect">
            <a:avLst/>
          </a:prstGeom>
          <a:noFill/>
        </p:spPr>
        <p:txBody>
          <a:bodyPr wrap="square" rtlCol="0">
            <a:spAutoFit/>
          </a:bodyPr>
          <a:lstStyle/>
          <a:p>
            <a:pPr algn="ctr"/>
            <a:r>
              <a:rPr lang="tr-TR" dirty="0" err="1" smtClean="0">
                <a:latin typeface="HelveticaNeueLT Pro 57 Cn" pitchFamily="34" charset="0"/>
              </a:rPr>
              <a:t>transform</a:t>
            </a:r>
            <a:endParaRPr lang="en-US" dirty="0">
              <a:latin typeface="HelveticaNeueLT Pro 57 Cn" pitchFamily="34" charset="0"/>
            </a:endParaRPr>
          </a:p>
        </p:txBody>
      </p:sp>
      <p:sp>
        <p:nvSpPr>
          <p:cNvPr id="13" name="TextBox 12"/>
          <p:cNvSpPr txBox="1"/>
          <p:nvPr/>
        </p:nvSpPr>
        <p:spPr>
          <a:xfrm>
            <a:off x="3527884" y="5661248"/>
            <a:ext cx="1980220" cy="369332"/>
          </a:xfrm>
          <a:prstGeom prst="rect">
            <a:avLst/>
          </a:prstGeom>
          <a:noFill/>
        </p:spPr>
        <p:txBody>
          <a:bodyPr wrap="square" rtlCol="0">
            <a:spAutoFit/>
          </a:bodyPr>
          <a:lstStyle/>
          <a:p>
            <a:pPr algn="ctr"/>
            <a:r>
              <a:rPr lang="tr-TR" dirty="0" err="1" smtClean="0">
                <a:latin typeface="HelveticaNeueLT Pro 57 Cn" pitchFamily="34" charset="0"/>
              </a:rPr>
              <a:t>user’s</a:t>
            </a:r>
            <a:r>
              <a:rPr lang="tr-TR" dirty="0" smtClean="0">
                <a:latin typeface="HelveticaNeueLT Pro 57 Cn" pitchFamily="34" charset="0"/>
              </a:rPr>
              <a:t> </a:t>
            </a:r>
            <a:r>
              <a:rPr lang="tr-TR" dirty="0" err="1" smtClean="0">
                <a:latin typeface="HelveticaNeueLT Pro 57 Cn" pitchFamily="34" charset="0"/>
              </a:rPr>
              <a:t>proposal</a:t>
            </a:r>
            <a:endParaRPr lang="en-US" dirty="0">
              <a:latin typeface="HelveticaNeueLT Pro 57 Cn" pitchFamily="34" charset="0"/>
            </a:endParaRPr>
          </a:p>
        </p:txBody>
      </p:sp>
      <p:pic>
        <p:nvPicPr>
          <p:cNvPr id="30723" name="Picture 3" descr="E:\Dropbox\Design Lab\NordiChi2014\Presentation\icons\icons_Transl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028" y="1196752"/>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E:\Dropbox\Design Lab\NordiChi2014\Presentation\icons\icons_Ro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259632"/>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E:\Dropbox\Design Lab\NordiChi2014\Presentation\icons\icons_Sca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2934" y="1259632"/>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E:\Dropbox\Design Lab\NordiChi2014\Presentation\icons\icons_Smash.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0463" y="3026786"/>
            <a:ext cx="1208406" cy="1210420"/>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E:\Dropbox\Design Lab\NordiChi2014\Presentation\icons\icons_Stand on a Corn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7724" y="3059930"/>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30729" name="Picture 9" descr="E:\Dropbox\Design Lab\NordiChi2014\Presentation\icons\icons_Transform cop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4666" y="4665974"/>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30731" name="Picture 11" descr="E:\Dropbox\Design Lab\NordiChi2014\Presentation\icons\icons_Explod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1720" y="3050207"/>
            <a:ext cx="1204963" cy="120496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57 Cn" pitchFamily="34" charset="0"/>
                <a:cs typeface="Aharoni" panose="02010803020104030203" pitchFamily="2" charset="-79"/>
              </a:rPr>
              <a:t>1st </a:t>
            </a:r>
            <a:r>
              <a:rPr lang="tr-TR" sz="2400" dirty="0" err="1" smtClean="0">
                <a:solidFill>
                  <a:srgbClr val="008000"/>
                </a:solidFill>
                <a:latin typeface="HelveticaNeueLT Pro 57 Cn" pitchFamily="34" charset="0"/>
                <a:cs typeface="Aharoni" panose="02010803020104030203" pitchFamily="2" charset="-79"/>
              </a:rPr>
              <a:t>Phase</a:t>
            </a:r>
            <a:endParaRPr lang="en-US" sz="2400" dirty="0">
              <a:solidFill>
                <a:srgbClr val="008000"/>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533120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rgbClr val="008000"/>
                </a:solidFill>
                <a:latin typeface="HelveticaNeueLT Pro 35 Th" pitchFamily="34" charset="-94"/>
                <a:cs typeface="Aharoni" panose="02010803020104030203" pitchFamily="2" charset="-79"/>
              </a:rPr>
              <a:t>Amorphous</a:t>
            </a:r>
            <a:r>
              <a:rPr lang="en-US" dirty="0" smtClean="0">
                <a:solidFill>
                  <a:srgbClr val="008000"/>
                </a:solidFill>
                <a:latin typeface="HelveticaNeueLT Pro 35 Th" pitchFamily="34" charset="-94"/>
                <a:cs typeface="Aharoni" panose="02010803020104030203" pitchFamily="2" charset="-79"/>
              </a:rPr>
              <a:t> Object</a:t>
            </a:r>
            <a:endParaRPr lang="en-US" dirty="0">
              <a:solidFill>
                <a:srgbClr val="008000"/>
              </a:solidFill>
              <a:latin typeface="HelveticaNeueLT Pro 35 Th" pitchFamily="34" charset="-94"/>
              <a:cs typeface="Aharoni" panose="02010803020104030203" pitchFamily="2" charset="-79"/>
            </a:endParaRPr>
          </a:p>
        </p:txBody>
      </p:sp>
      <p:sp>
        <p:nvSpPr>
          <p:cNvPr id="6" name="TextBox 5"/>
          <p:cNvSpPr txBox="1"/>
          <p:nvPr/>
        </p:nvSpPr>
        <p:spPr>
          <a:xfrm>
            <a:off x="2255788" y="3195520"/>
            <a:ext cx="1092076" cy="369332"/>
          </a:xfrm>
          <a:prstGeom prst="rect">
            <a:avLst/>
          </a:prstGeom>
          <a:noFill/>
        </p:spPr>
        <p:txBody>
          <a:bodyPr wrap="square" rtlCol="0">
            <a:spAutoFit/>
          </a:bodyPr>
          <a:lstStyle/>
          <a:p>
            <a:pPr algn="ctr"/>
            <a:r>
              <a:rPr lang="tr-TR" dirty="0" err="1" smtClean="0">
                <a:latin typeface="HelveticaNeueLT Pro 57 Cn" pitchFamily="34" charset="0"/>
              </a:rPr>
              <a:t>expand</a:t>
            </a:r>
            <a:endParaRPr lang="en-US" dirty="0">
              <a:latin typeface="HelveticaNeueLT Pro 57 Cn" pitchFamily="34" charset="0"/>
            </a:endParaRPr>
          </a:p>
        </p:txBody>
      </p:sp>
      <p:sp>
        <p:nvSpPr>
          <p:cNvPr id="7" name="TextBox 6"/>
          <p:cNvSpPr txBox="1"/>
          <p:nvPr/>
        </p:nvSpPr>
        <p:spPr>
          <a:xfrm>
            <a:off x="3563888" y="3195520"/>
            <a:ext cx="1267341" cy="369332"/>
          </a:xfrm>
          <a:prstGeom prst="rect">
            <a:avLst/>
          </a:prstGeom>
          <a:noFill/>
        </p:spPr>
        <p:txBody>
          <a:bodyPr wrap="square" rtlCol="0">
            <a:spAutoFit/>
          </a:bodyPr>
          <a:lstStyle/>
          <a:p>
            <a:pPr algn="ctr"/>
            <a:r>
              <a:rPr lang="tr-TR" dirty="0" err="1" smtClean="0">
                <a:latin typeface="HelveticaNeueLT Pro 57 Cn" pitchFamily="34" charset="0"/>
              </a:rPr>
              <a:t>twist</a:t>
            </a:r>
            <a:endParaRPr lang="en-US" dirty="0">
              <a:latin typeface="HelveticaNeueLT Pro 57 Cn" pitchFamily="34" charset="0"/>
            </a:endParaRPr>
          </a:p>
        </p:txBody>
      </p:sp>
      <p:sp>
        <p:nvSpPr>
          <p:cNvPr id="8" name="TextBox 7"/>
          <p:cNvSpPr txBox="1"/>
          <p:nvPr/>
        </p:nvSpPr>
        <p:spPr>
          <a:xfrm>
            <a:off x="5076056" y="3195520"/>
            <a:ext cx="950506" cy="369332"/>
          </a:xfrm>
          <a:prstGeom prst="rect">
            <a:avLst/>
          </a:prstGeom>
          <a:noFill/>
        </p:spPr>
        <p:txBody>
          <a:bodyPr wrap="square" rtlCol="0">
            <a:spAutoFit/>
          </a:bodyPr>
          <a:lstStyle/>
          <a:p>
            <a:pPr algn="ctr"/>
            <a:r>
              <a:rPr lang="tr-TR" dirty="0" err="1" smtClean="0">
                <a:latin typeface="HelveticaNeueLT Pro 57 Cn" pitchFamily="34" charset="0"/>
              </a:rPr>
              <a:t>roll</a:t>
            </a:r>
            <a:endParaRPr lang="en-US" dirty="0">
              <a:latin typeface="HelveticaNeueLT Pro 57 Cn" pitchFamily="34" charset="0"/>
            </a:endParaRPr>
          </a:p>
        </p:txBody>
      </p:sp>
      <p:sp>
        <p:nvSpPr>
          <p:cNvPr id="13" name="TextBox 12"/>
          <p:cNvSpPr txBox="1"/>
          <p:nvPr/>
        </p:nvSpPr>
        <p:spPr>
          <a:xfrm>
            <a:off x="3887924" y="5147900"/>
            <a:ext cx="1980220" cy="369332"/>
          </a:xfrm>
          <a:prstGeom prst="rect">
            <a:avLst/>
          </a:prstGeom>
          <a:noFill/>
        </p:spPr>
        <p:txBody>
          <a:bodyPr wrap="square" rtlCol="0">
            <a:spAutoFit/>
          </a:bodyPr>
          <a:lstStyle/>
          <a:p>
            <a:r>
              <a:rPr lang="tr-TR" dirty="0" err="1" smtClean="0">
                <a:latin typeface="HelveticaNeueLT Pro 57 Cn" pitchFamily="34" charset="0"/>
              </a:rPr>
              <a:t>user’s</a:t>
            </a:r>
            <a:r>
              <a:rPr lang="tr-TR" dirty="0" smtClean="0">
                <a:latin typeface="HelveticaNeueLT Pro 57 Cn" pitchFamily="34" charset="0"/>
              </a:rPr>
              <a:t> </a:t>
            </a:r>
            <a:r>
              <a:rPr lang="tr-TR" dirty="0" err="1" smtClean="0">
                <a:latin typeface="HelveticaNeueLT Pro 57 Cn" pitchFamily="34" charset="0"/>
              </a:rPr>
              <a:t>proposal</a:t>
            </a:r>
            <a:endParaRPr lang="en-US" dirty="0">
              <a:latin typeface="HelveticaNeueLT Pro 57 Cn" pitchFamily="34" charset="0"/>
            </a:endParaRPr>
          </a:p>
        </p:txBody>
      </p:sp>
      <p:sp>
        <p:nvSpPr>
          <p:cNvPr id="14" name="TextBox 13"/>
          <p:cNvSpPr txBox="1"/>
          <p:nvPr/>
        </p:nvSpPr>
        <p:spPr>
          <a:xfrm>
            <a:off x="6474151" y="3195520"/>
            <a:ext cx="1122185" cy="369332"/>
          </a:xfrm>
          <a:prstGeom prst="rect">
            <a:avLst/>
          </a:prstGeom>
          <a:noFill/>
        </p:spPr>
        <p:txBody>
          <a:bodyPr wrap="square" rtlCol="0">
            <a:spAutoFit/>
          </a:bodyPr>
          <a:lstStyle/>
          <a:p>
            <a:r>
              <a:rPr lang="tr-TR" dirty="0" err="1" smtClean="0">
                <a:latin typeface="HelveticaNeueLT Pro 57 Cn" pitchFamily="34" charset="0"/>
              </a:rPr>
              <a:t>deform</a:t>
            </a:r>
            <a:endParaRPr lang="en-US" dirty="0">
              <a:latin typeface="HelveticaNeueLT Pro 57 Cn" pitchFamily="34" charset="0"/>
            </a:endParaRPr>
          </a:p>
        </p:txBody>
      </p:sp>
      <p:pic>
        <p:nvPicPr>
          <p:cNvPr id="49160" name="Picture 8" descr="E:\Dropbox\Design Lab\NordiChi2014\Presentation\icons\icons_expa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2132856"/>
            <a:ext cx="1200139" cy="1200139"/>
          </a:xfrm>
          <a:prstGeom prst="rect">
            <a:avLst/>
          </a:prstGeom>
          <a:noFill/>
          <a:extLst>
            <a:ext uri="{909E8E84-426E-40DD-AFC4-6F175D3DCCD1}">
              <a14:hiddenFill xmlns:a14="http://schemas.microsoft.com/office/drawing/2010/main">
                <a:solidFill>
                  <a:srgbClr val="FFFFFF"/>
                </a:solidFill>
              </a14:hiddenFill>
            </a:ext>
          </a:extLst>
        </p:spPr>
      </p:pic>
      <p:pic>
        <p:nvPicPr>
          <p:cNvPr id="49161" name="Picture 9" descr="E:\Dropbox\Design Lab\NordiChi2014\Presentation\icons\icons_roll co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2070" y="2222348"/>
            <a:ext cx="1200139" cy="1200139"/>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descr="E:\Dropbox\Design Lab\NordiChi2014\Presentation\icons\icons_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8387" y="2132856"/>
            <a:ext cx="1198141" cy="1200139"/>
          </a:xfrm>
          <a:prstGeom prst="rect">
            <a:avLst/>
          </a:prstGeom>
          <a:noFill/>
          <a:extLst>
            <a:ext uri="{909E8E84-426E-40DD-AFC4-6F175D3DCCD1}">
              <a14:hiddenFill xmlns:a14="http://schemas.microsoft.com/office/drawing/2010/main">
                <a:solidFill>
                  <a:srgbClr val="FFFFFF"/>
                </a:solidFill>
              </a14:hiddenFill>
            </a:ext>
          </a:extLst>
        </p:spPr>
      </p:pic>
      <p:pic>
        <p:nvPicPr>
          <p:cNvPr id="49163" name="Picture 11" descr="E:\Dropbox\Design Lab\NordiChi2014\Presentation\icons\icons_twi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0235" y="2234599"/>
            <a:ext cx="1198141" cy="1200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E:\Dropbox\Design Lab\NordiChi2014\Presentation\icons\icons_Transform cop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4" y="4090788"/>
            <a:ext cx="1210420" cy="121042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67 MdCn" pitchFamily="34" charset="-94"/>
                <a:cs typeface="Aharoni" panose="02010803020104030203" pitchFamily="2" charset="-79"/>
              </a:rPr>
              <a:t>2nd </a:t>
            </a:r>
            <a:r>
              <a:rPr lang="tr-TR" sz="2400" dirty="0" err="1" smtClean="0">
                <a:solidFill>
                  <a:srgbClr val="008000"/>
                </a:solidFill>
                <a:latin typeface="HelveticaNeueLT Pro 67 MdCn" pitchFamily="34" charset="-94"/>
                <a:cs typeface="Aharoni" panose="02010803020104030203" pitchFamily="2" charset="-79"/>
              </a:rPr>
              <a:t>Phase</a:t>
            </a:r>
            <a:endParaRPr lang="en-US" sz="2400" dirty="0">
              <a:solidFill>
                <a:srgbClr val="008000"/>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1876721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rgbClr val="008000"/>
                </a:solidFill>
                <a:latin typeface="HelveticaNeueLT Pro 35 Th" pitchFamily="34" charset="-94"/>
                <a:cs typeface="Aharoni" panose="02010803020104030203" pitchFamily="2" charset="-79"/>
              </a:rPr>
              <a:t>Emotional</a:t>
            </a:r>
            <a:r>
              <a:rPr lang="en-US" dirty="0" smtClean="0">
                <a:solidFill>
                  <a:srgbClr val="008000"/>
                </a:solidFill>
                <a:latin typeface="HelveticaNeueLT Pro 35 Th" pitchFamily="34" charset="-94"/>
                <a:cs typeface="Aharoni" panose="02010803020104030203" pitchFamily="2" charset="-79"/>
              </a:rPr>
              <a:t> </a:t>
            </a:r>
            <a:r>
              <a:rPr lang="tr-TR" dirty="0" err="1" smtClean="0">
                <a:solidFill>
                  <a:srgbClr val="008000"/>
                </a:solidFill>
                <a:latin typeface="HelveticaNeueLT Pro 35 Th" pitchFamily="34" charset="-94"/>
                <a:cs typeface="Aharoni" panose="02010803020104030203" pitchFamily="2" charset="-79"/>
              </a:rPr>
              <a:t>Recalling</a:t>
            </a:r>
            <a:endParaRPr lang="en-US" dirty="0">
              <a:solidFill>
                <a:srgbClr val="008000"/>
              </a:solidFill>
              <a:latin typeface="HelveticaNeueLT Pro 35 Th" pitchFamily="34" charset="-94"/>
              <a:cs typeface="Aharoni" panose="02010803020104030203" pitchFamily="2" charset="-79"/>
            </a:endParaRPr>
          </a:p>
        </p:txBody>
      </p:sp>
      <p:sp>
        <p:nvSpPr>
          <p:cNvPr id="17"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67 MdCn" pitchFamily="34" charset="-94"/>
                <a:cs typeface="Aharoni" panose="02010803020104030203" pitchFamily="2" charset="-79"/>
              </a:rPr>
              <a:t>3rd </a:t>
            </a:r>
            <a:r>
              <a:rPr lang="tr-TR" sz="2400" dirty="0" err="1" smtClean="0">
                <a:solidFill>
                  <a:srgbClr val="008000"/>
                </a:solidFill>
                <a:latin typeface="HelveticaNeueLT Pro 67 MdCn" pitchFamily="34" charset="-94"/>
                <a:cs typeface="Aharoni" panose="02010803020104030203" pitchFamily="2" charset="-79"/>
              </a:rPr>
              <a:t>Phase</a:t>
            </a:r>
            <a:endParaRPr lang="tr-TR" sz="2400" dirty="0" smtClean="0">
              <a:solidFill>
                <a:srgbClr val="008000"/>
              </a:solidFill>
              <a:latin typeface="HelveticaNeueLT Pro 67 MdCn" pitchFamily="34" charset="-94"/>
              <a:cs typeface="Aharoni" panose="02010803020104030203" pitchFamily="2" charset="-79"/>
            </a:endParaRPr>
          </a:p>
          <a:p>
            <a:pPr algn="l"/>
            <a:r>
              <a:rPr lang="tr-TR" sz="1400" dirty="0" smtClean="0">
                <a:solidFill>
                  <a:srgbClr val="008000"/>
                </a:solidFill>
                <a:latin typeface="HelveticaNeueLT Pro 67 MdCn" pitchFamily="34" charset="-94"/>
                <a:cs typeface="Aharoni" panose="02010803020104030203" pitchFamily="2" charset="-79"/>
              </a:rPr>
              <a:t>1st </a:t>
            </a:r>
            <a:r>
              <a:rPr lang="tr-TR" sz="1400" dirty="0" err="1" smtClean="0">
                <a:solidFill>
                  <a:srgbClr val="008000"/>
                </a:solidFill>
                <a:latin typeface="HelveticaNeueLT Pro 67 MdCn" pitchFamily="34" charset="-94"/>
                <a:cs typeface="Aharoni" panose="02010803020104030203" pitchFamily="2" charset="-79"/>
              </a:rPr>
              <a:t>Stage</a:t>
            </a:r>
            <a:endParaRPr lang="en-US" sz="1400" dirty="0">
              <a:solidFill>
                <a:srgbClr val="008000"/>
              </a:solidFill>
              <a:latin typeface="HelveticaNeueLT Pro 67 MdCn" pitchFamily="34" charset="-94"/>
              <a:cs typeface="Aharoni" panose="02010803020104030203" pitchFamily="2" charset="-79"/>
            </a:endParaRPr>
          </a:p>
        </p:txBody>
      </p:sp>
      <p:pic>
        <p:nvPicPr>
          <p:cNvPr id="1026" name="Picture 2" descr="E:\Dropbox\Design Lab\NordiChi2014\Images\predefined-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90" y="1700808"/>
            <a:ext cx="8310230" cy="186529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913640" y="4869160"/>
            <a:ext cx="35283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800" dirty="0" err="1" smtClean="0">
                <a:latin typeface="HelveticaNeueLT Pro 57 Cn" pitchFamily="34" charset="0"/>
                <a:cs typeface="Aharoni" panose="02010803020104030203" pitchFamily="2" charset="-79"/>
              </a:rPr>
              <a:t>Emotions</a:t>
            </a:r>
            <a:r>
              <a:rPr lang="tr-TR" sz="2800" dirty="0" smtClean="0">
                <a:latin typeface="HelveticaNeueLT Pro 57 Cn" pitchFamily="34" charset="0"/>
                <a:cs typeface="Aharoni" panose="02010803020104030203" pitchFamily="2" charset="-79"/>
              </a:rPr>
              <a:t> </a:t>
            </a:r>
            <a:r>
              <a:rPr lang="tr-TR" sz="2800" dirty="0" err="1" smtClean="0">
                <a:latin typeface="HelveticaNeueLT Pro 57 Cn" pitchFamily="34" charset="0"/>
                <a:cs typeface="Aharoni" panose="02010803020104030203" pitchFamily="2" charset="-79"/>
              </a:rPr>
              <a:t>and</a:t>
            </a:r>
            <a:r>
              <a:rPr lang="tr-TR" sz="2800" dirty="0" smtClean="0">
                <a:latin typeface="HelveticaNeueLT Pro 57 Cn" pitchFamily="34" charset="0"/>
                <a:cs typeface="Aharoni" panose="02010803020104030203" pitchFamily="2" charset="-79"/>
              </a:rPr>
              <a:t> </a:t>
            </a:r>
            <a:r>
              <a:rPr lang="tr-TR" sz="2800" dirty="0" err="1" smtClean="0">
                <a:latin typeface="HelveticaNeueLT Pro 57 Cn" pitchFamily="34" charset="0"/>
                <a:cs typeface="Aharoni" panose="02010803020104030203" pitchFamily="2" charset="-79"/>
              </a:rPr>
              <a:t>Feelings</a:t>
            </a:r>
            <a:endParaRPr lang="en-US" sz="2800" dirty="0">
              <a:latin typeface="HelveticaNeueLT Pro 57 Cn" pitchFamily="34" charset="0"/>
              <a:cs typeface="Aharoni" panose="02010803020104030203" pitchFamily="2" charset="-79"/>
            </a:endParaRPr>
          </a:p>
        </p:txBody>
      </p:sp>
      <p:sp>
        <p:nvSpPr>
          <p:cNvPr id="8" name="Down Arrow 7"/>
          <p:cNvSpPr/>
          <p:nvPr/>
        </p:nvSpPr>
        <p:spPr>
          <a:xfrm>
            <a:off x="4442567" y="3933056"/>
            <a:ext cx="356675" cy="1008112"/>
          </a:xfrm>
          <a:prstGeom prst="downArrow">
            <a:avLst>
              <a:gd name="adj1" fmla="val 40761"/>
              <a:gd name="adj2" fmla="val 5231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717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elgelerim\Design Lab\Projects\ShadowPlay\ShadowPlay First Concepts\Presentations\hey\understanding-h525647a6\content\data\repo\635035691.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2"/>
            <a:ext cx="9144000" cy="69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4492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Dropbox\Design Lab\NordiChi2014\Presentation\icons\icons_Fea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710980"/>
            <a:ext cx="1789931" cy="1786952"/>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E:\Dropbox\Design Lab\NordiChi2014\Presentation\icons\icons_J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14056"/>
            <a:ext cx="1786952" cy="178695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E:\Dropbox\Design Lab\NordiChi2014\Presentation\icons\icons_Lov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723348"/>
            <a:ext cx="1789931" cy="1786952"/>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E:\Dropbox\Design Lab\NordiChi2014\Presentation\icons\icons_Melanchol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1714056"/>
            <a:ext cx="1789931" cy="1786952"/>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E:\Dropbox\Design Lab\NordiChi2014\Presentation\icons\icons_Tens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1720272"/>
            <a:ext cx="1789931" cy="17869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rgbClr val="008000"/>
                </a:solidFill>
                <a:latin typeface="HelveticaNeueLT Pro 35 Th" pitchFamily="34" charset="-94"/>
                <a:cs typeface="Aharoni" panose="02010803020104030203" pitchFamily="2" charset="-79"/>
              </a:rPr>
              <a:t>Emotional</a:t>
            </a:r>
            <a:r>
              <a:rPr lang="en-US" dirty="0" smtClean="0">
                <a:solidFill>
                  <a:srgbClr val="008000"/>
                </a:solidFill>
                <a:latin typeface="HelveticaNeueLT Pro 35 Th" pitchFamily="34" charset="-94"/>
                <a:cs typeface="Aharoni" panose="02010803020104030203" pitchFamily="2" charset="-79"/>
              </a:rPr>
              <a:t> </a:t>
            </a:r>
            <a:r>
              <a:rPr lang="tr-TR" dirty="0" err="1" smtClean="0">
                <a:solidFill>
                  <a:srgbClr val="008000"/>
                </a:solidFill>
                <a:latin typeface="HelveticaNeueLT Pro 35 Th" pitchFamily="34" charset="-94"/>
                <a:cs typeface="Aharoni" panose="02010803020104030203" pitchFamily="2" charset="-79"/>
              </a:rPr>
              <a:t>Recalling</a:t>
            </a:r>
            <a:endParaRPr lang="en-US" dirty="0">
              <a:solidFill>
                <a:srgbClr val="008000"/>
              </a:solidFill>
              <a:latin typeface="HelveticaNeueLT Pro 35 Th" pitchFamily="34" charset="-94"/>
              <a:cs typeface="Aharoni" panose="02010803020104030203" pitchFamily="2" charset="-79"/>
            </a:endParaRPr>
          </a:p>
        </p:txBody>
      </p:sp>
      <p:sp>
        <p:nvSpPr>
          <p:cNvPr id="6" name="TextBox 5"/>
          <p:cNvSpPr txBox="1"/>
          <p:nvPr/>
        </p:nvSpPr>
        <p:spPr>
          <a:xfrm>
            <a:off x="971600" y="3140968"/>
            <a:ext cx="992796" cy="369332"/>
          </a:xfrm>
          <a:prstGeom prst="rect">
            <a:avLst/>
          </a:prstGeom>
          <a:noFill/>
        </p:spPr>
        <p:txBody>
          <a:bodyPr wrap="square" rtlCol="0">
            <a:spAutoFit/>
          </a:bodyPr>
          <a:lstStyle/>
          <a:p>
            <a:pPr algn="ctr"/>
            <a:r>
              <a:rPr lang="tr-TR" dirty="0" err="1" smtClean="0">
                <a:latin typeface="HelveticaNeueLT Pro 57 Cn" pitchFamily="34" charset="0"/>
              </a:rPr>
              <a:t>Joy</a:t>
            </a:r>
            <a:endParaRPr lang="en-US" dirty="0">
              <a:latin typeface="HelveticaNeueLT Pro 57 Cn" pitchFamily="34" charset="0"/>
            </a:endParaRPr>
          </a:p>
        </p:txBody>
      </p:sp>
      <p:sp>
        <p:nvSpPr>
          <p:cNvPr id="7" name="TextBox 6"/>
          <p:cNvSpPr txBox="1"/>
          <p:nvPr/>
        </p:nvSpPr>
        <p:spPr>
          <a:xfrm>
            <a:off x="2379180" y="3140968"/>
            <a:ext cx="1616756" cy="369332"/>
          </a:xfrm>
          <a:prstGeom prst="rect">
            <a:avLst/>
          </a:prstGeom>
          <a:noFill/>
        </p:spPr>
        <p:txBody>
          <a:bodyPr wrap="square" rtlCol="0">
            <a:spAutoFit/>
          </a:bodyPr>
          <a:lstStyle/>
          <a:p>
            <a:pPr algn="ctr"/>
            <a:r>
              <a:rPr lang="en-US" dirty="0" smtClean="0">
                <a:latin typeface="HelveticaNeueLT Pro 57 Cn" pitchFamily="34" charset="0"/>
              </a:rPr>
              <a:t>Melancholy</a:t>
            </a:r>
            <a:endParaRPr lang="en-US" dirty="0">
              <a:latin typeface="HelveticaNeueLT Pro 57 Cn" pitchFamily="34" charset="0"/>
            </a:endParaRPr>
          </a:p>
        </p:txBody>
      </p:sp>
      <p:sp>
        <p:nvSpPr>
          <p:cNvPr id="8" name="TextBox 7"/>
          <p:cNvSpPr txBox="1"/>
          <p:nvPr/>
        </p:nvSpPr>
        <p:spPr>
          <a:xfrm>
            <a:off x="4283968" y="3140968"/>
            <a:ext cx="864096" cy="369332"/>
          </a:xfrm>
          <a:prstGeom prst="rect">
            <a:avLst/>
          </a:prstGeom>
          <a:noFill/>
        </p:spPr>
        <p:txBody>
          <a:bodyPr wrap="square" rtlCol="0">
            <a:spAutoFit/>
          </a:bodyPr>
          <a:lstStyle/>
          <a:p>
            <a:pPr algn="ctr"/>
            <a:r>
              <a:rPr lang="tr-TR" dirty="0" err="1" smtClean="0">
                <a:latin typeface="HelveticaNeueLT Pro 57 Cn" pitchFamily="34" charset="0"/>
              </a:rPr>
              <a:t>Love</a:t>
            </a:r>
            <a:endParaRPr lang="en-US" dirty="0">
              <a:latin typeface="HelveticaNeueLT Pro 57 Cn" pitchFamily="34" charset="0"/>
            </a:endParaRPr>
          </a:p>
        </p:txBody>
      </p:sp>
      <p:sp>
        <p:nvSpPr>
          <p:cNvPr id="14" name="TextBox 13"/>
          <p:cNvSpPr txBox="1"/>
          <p:nvPr/>
        </p:nvSpPr>
        <p:spPr>
          <a:xfrm>
            <a:off x="5724128" y="3140968"/>
            <a:ext cx="1020168" cy="369332"/>
          </a:xfrm>
          <a:prstGeom prst="rect">
            <a:avLst/>
          </a:prstGeom>
          <a:noFill/>
        </p:spPr>
        <p:txBody>
          <a:bodyPr wrap="square" rtlCol="0">
            <a:spAutoFit/>
          </a:bodyPr>
          <a:lstStyle/>
          <a:p>
            <a:pPr algn="ctr"/>
            <a:r>
              <a:rPr lang="tr-TR" dirty="0" err="1" smtClean="0">
                <a:latin typeface="HelveticaNeueLT Pro 57 Cn" pitchFamily="34" charset="0"/>
              </a:rPr>
              <a:t>Tension</a:t>
            </a:r>
            <a:endParaRPr lang="en-US" dirty="0">
              <a:latin typeface="HelveticaNeueLT Pro 57 Cn" pitchFamily="34" charset="0"/>
            </a:endParaRPr>
          </a:p>
        </p:txBody>
      </p:sp>
      <p:sp>
        <p:nvSpPr>
          <p:cNvPr id="9" name="TextBox 8"/>
          <p:cNvSpPr txBox="1"/>
          <p:nvPr/>
        </p:nvSpPr>
        <p:spPr>
          <a:xfrm>
            <a:off x="7236296" y="3140968"/>
            <a:ext cx="1020168" cy="369332"/>
          </a:xfrm>
          <a:prstGeom prst="rect">
            <a:avLst/>
          </a:prstGeom>
          <a:noFill/>
        </p:spPr>
        <p:txBody>
          <a:bodyPr wrap="square" rtlCol="0">
            <a:spAutoFit/>
          </a:bodyPr>
          <a:lstStyle/>
          <a:p>
            <a:pPr algn="ctr"/>
            <a:r>
              <a:rPr lang="tr-TR" dirty="0" err="1" smtClean="0">
                <a:latin typeface="HelveticaNeueLT Pro 57 Cn" pitchFamily="34" charset="0"/>
              </a:rPr>
              <a:t>Fear</a:t>
            </a:r>
            <a:endParaRPr lang="en-US" dirty="0">
              <a:latin typeface="HelveticaNeueLT Pro 57 Cn" pitchFamily="34" charset="0"/>
            </a:endParaRPr>
          </a:p>
        </p:txBody>
      </p:sp>
      <p:sp>
        <p:nvSpPr>
          <p:cNvPr id="18" name="Down Arrow 17"/>
          <p:cNvSpPr/>
          <p:nvPr/>
        </p:nvSpPr>
        <p:spPr>
          <a:xfrm>
            <a:off x="4442567" y="3933056"/>
            <a:ext cx="356675" cy="1008112"/>
          </a:xfrm>
          <a:prstGeom prst="downArrow">
            <a:avLst>
              <a:gd name="adj1" fmla="val 40761"/>
              <a:gd name="adj2" fmla="val 5231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itle 1"/>
          <p:cNvSpPr txBox="1">
            <a:spLocks/>
          </p:cNvSpPr>
          <p:nvPr/>
        </p:nvSpPr>
        <p:spPr>
          <a:xfrm>
            <a:off x="2859804" y="4797152"/>
            <a:ext cx="35283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dirty="0" err="1" smtClean="0">
                <a:latin typeface="HelveticaNeueLT Pro 57 Cn" pitchFamily="34" charset="0"/>
                <a:cs typeface="Aharoni" panose="02010803020104030203" pitchFamily="2" charset="-79"/>
              </a:rPr>
              <a:t>Touch</a:t>
            </a:r>
            <a:r>
              <a:rPr lang="tr-TR" sz="2800" dirty="0" smtClean="0">
                <a:latin typeface="HelveticaNeueLT Pro 57 Cn" pitchFamily="34" charset="0"/>
                <a:cs typeface="Aharoni" panose="02010803020104030203" pitchFamily="2" charset="-79"/>
              </a:rPr>
              <a:t> </a:t>
            </a:r>
            <a:r>
              <a:rPr lang="tr-TR" sz="2800" dirty="0" err="1" smtClean="0">
                <a:latin typeface="HelveticaNeueLT Pro 57 Cn" pitchFamily="34" charset="0"/>
                <a:cs typeface="Aharoni" panose="02010803020104030203" pitchFamily="2" charset="-79"/>
              </a:rPr>
              <a:t>Patterns</a:t>
            </a:r>
            <a:endParaRPr lang="en-US" sz="2800" dirty="0">
              <a:latin typeface="HelveticaNeueLT Pro 57 Cn" pitchFamily="34" charset="0"/>
              <a:cs typeface="Aharoni" panose="02010803020104030203" pitchFamily="2" charset="-79"/>
            </a:endParaRPr>
          </a:p>
        </p:txBody>
      </p:sp>
      <p:sp>
        <p:nvSpPr>
          <p:cNvPr id="1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67 MdCn" pitchFamily="34" charset="-94"/>
                <a:cs typeface="Aharoni" panose="02010803020104030203" pitchFamily="2" charset="-79"/>
              </a:rPr>
              <a:t>3rd </a:t>
            </a:r>
            <a:r>
              <a:rPr lang="tr-TR" sz="2400" dirty="0" err="1" smtClean="0">
                <a:solidFill>
                  <a:srgbClr val="008000"/>
                </a:solidFill>
                <a:latin typeface="HelveticaNeueLT Pro 67 MdCn" pitchFamily="34" charset="-94"/>
                <a:cs typeface="Aharoni" panose="02010803020104030203" pitchFamily="2" charset="-79"/>
              </a:rPr>
              <a:t>Phase</a:t>
            </a:r>
            <a:endParaRPr lang="tr-TR" sz="2400" dirty="0" smtClean="0">
              <a:solidFill>
                <a:srgbClr val="008000"/>
              </a:solidFill>
              <a:latin typeface="HelveticaNeueLT Pro 67 MdCn" pitchFamily="34" charset="-94"/>
              <a:cs typeface="Aharoni" panose="02010803020104030203" pitchFamily="2" charset="-79"/>
            </a:endParaRPr>
          </a:p>
          <a:p>
            <a:pPr algn="l"/>
            <a:r>
              <a:rPr lang="tr-TR" sz="1400" dirty="0" smtClean="0">
                <a:solidFill>
                  <a:srgbClr val="008000"/>
                </a:solidFill>
                <a:latin typeface="HelveticaNeueLT Pro 67 MdCn" pitchFamily="34" charset="-94"/>
                <a:cs typeface="Aharoni" panose="02010803020104030203" pitchFamily="2" charset="-79"/>
              </a:rPr>
              <a:t>2nd </a:t>
            </a:r>
            <a:r>
              <a:rPr lang="tr-TR" sz="1400" dirty="0" err="1" smtClean="0">
                <a:solidFill>
                  <a:srgbClr val="008000"/>
                </a:solidFill>
                <a:latin typeface="HelveticaNeueLT Pro 67 MdCn" pitchFamily="34" charset="-94"/>
                <a:cs typeface="Aharoni" panose="02010803020104030203" pitchFamily="2" charset="-79"/>
              </a:rPr>
              <a:t>Stage</a:t>
            </a:r>
            <a:endParaRPr lang="en-US" sz="1400" dirty="0">
              <a:solidFill>
                <a:srgbClr val="008000"/>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2617668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rgbClr val="008000"/>
                </a:solidFill>
                <a:latin typeface="HelveticaNeueLT Pro 35 Th" pitchFamily="34" charset="-94"/>
                <a:cs typeface="Aharoni" panose="02010803020104030203" pitchFamily="2" charset="-79"/>
              </a:rPr>
              <a:t>The</a:t>
            </a:r>
            <a:r>
              <a:rPr lang="tr-TR" dirty="0" smtClean="0">
                <a:solidFill>
                  <a:srgbClr val="008000"/>
                </a:solidFill>
                <a:latin typeface="HelveticaNeueLT Pro 35 Th" pitchFamily="34" charset="-94"/>
                <a:cs typeface="Aharoni" panose="02010803020104030203" pitchFamily="2" charset="-79"/>
              </a:rPr>
              <a:t> Game</a:t>
            </a:r>
            <a:endParaRPr lang="en-US" dirty="0">
              <a:solidFill>
                <a:srgbClr val="008000"/>
              </a:solidFill>
              <a:latin typeface="HelveticaNeueLT Pro 35 Th" pitchFamily="34" charset="-94"/>
              <a:cs typeface="Aharoni" panose="02010803020104030203" pitchFamily="2" charset="-79"/>
            </a:endParaRPr>
          </a:p>
        </p:txBody>
      </p:sp>
      <p:sp>
        <p:nvSpPr>
          <p:cNvPr id="17" name="Title 1"/>
          <p:cNvSpPr txBox="1">
            <a:spLocks/>
          </p:cNvSpPr>
          <p:nvPr/>
        </p:nvSpPr>
        <p:spPr>
          <a:xfrm>
            <a:off x="467544" y="5013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dirty="0" err="1" smtClean="0">
                <a:solidFill>
                  <a:schemeClr val="bg1">
                    <a:lumMod val="50000"/>
                  </a:schemeClr>
                </a:solidFill>
                <a:latin typeface="HelveticaNeueLT Pro 57 Cn" pitchFamily="34" charset="0"/>
                <a:cs typeface="Aharoni" panose="02010803020104030203" pitchFamily="2" charset="-79"/>
              </a:rPr>
              <a:t>Testing</a:t>
            </a:r>
            <a:r>
              <a:rPr lang="tr-TR" sz="2400" dirty="0" smtClean="0">
                <a:solidFill>
                  <a:schemeClr val="bg1">
                    <a:lumMod val="50000"/>
                  </a:schemeClr>
                </a:solidFill>
                <a:latin typeface="HelveticaNeueLT Pro 57 Cn" pitchFamily="34" charset="0"/>
                <a:cs typeface="Aharoni" panose="02010803020104030203" pitchFamily="2" charset="-79"/>
              </a:rPr>
              <a:t> </a:t>
            </a:r>
            <a:r>
              <a:rPr lang="tr-TR" sz="2400" dirty="0" err="1" smtClean="0">
                <a:solidFill>
                  <a:schemeClr val="bg1">
                    <a:lumMod val="50000"/>
                  </a:schemeClr>
                </a:solidFill>
                <a:latin typeface="HelveticaNeueLT Pro 57 Cn" pitchFamily="34" charset="0"/>
                <a:cs typeface="Aharoni" panose="02010803020104030203" pitchFamily="2" charset="-79"/>
              </a:rPr>
              <a:t>to</a:t>
            </a:r>
            <a:r>
              <a:rPr lang="tr-TR" sz="2400" dirty="0" smtClean="0">
                <a:solidFill>
                  <a:schemeClr val="bg1">
                    <a:lumMod val="50000"/>
                  </a:schemeClr>
                </a:solidFill>
                <a:latin typeface="HelveticaNeueLT Pro 57 Cn" pitchFamily="34" charset="0"/>
                <a:cs typeface="Aharoni" panose="02010803020104030203" pitchFamily="2" charset="-79"/>
              </a:rPr>
              <a:t> </a:t>
            </a:r>
            <a:r>
              <a:rPr lang="tr-TR" sz="2400" dirty="0" err="1" smtClean="0">
                <a:solidFill>
                  <a:schemeClr val="bg1">
                    <a:lumMod val="50000"/>
                  </a:schemeClr>
                </a:solidFill>
                <a:latin typeface="HelveticaNeueLT Pro 57 Cn" pitchFamily="34" charset="0"/>
                <a:cs typeface="Aharoni" panose="02010803020104030203" pitchFamily="2" charset="-79"/>
              </a:rPr>
              <a:t>play</a:t>
            </a:r>
            <a:r>
              <a:rPr lang="tr-TR" sz="2400" dirty="0" smtClean="0">
                <a:solidFill>
                  <a:schemeClr val="bg1">
                    <a:lumMod val="50000"/>
                  </a:schemeClr>
                </a:solidFill>
                <a:latin typeface="HelveticaNeueLT Pro 57 Cn" pitchFamily="34" charset="0"/>
                <a:cs typeface="Aharoni" panose="02010803020104030203" pitchFamily="2" charset="-79"/>
              </a:rPr>
              <a:t> a </a:t>
            </a:r>
            <a:r>
              <a:rPr lang="tr-TR" sz="2400" dirty="0" err="1" smtClean="0">
                <a:solidFill>
                  <a:schemeClr val="bg1">
                    <a:lumMod val="50000"/>
                  </a:schemeClr>
                </a:solidFill>
                <a:latin typeface="HelveticaNeueLT Pro 57 Cn" pitchFamily="34" charset="0"/>
                <a:cs typeface="Aharoni" panose="02010803020104030203" pitchFamily="2" charset="-79"/>
              </a:rPr>
              <a:t>game</a:t>
            </a:r>
            <a:r>
              <a:rPr lang="tr-TR" sz="2400" dirty="0" smtClean="0">
                <a:solidFill>
                  <a:schemeClr val="bg1">
                    <a:lumMod val="50000"/>
                  </a:schemeClr>
                </a:solidFill>
                <a:latin typeface="HelveticaNeueLT Pro 57 Cn" pitchFamily="34" charset="0"/>
                <a:cs typeface="Aharoni" panose="02010803020104030203" pitchFamily="2" charset="-79"/>
              </a:rPr>
              <a:t> </a:t>
            </a:r>
            <a:r>
              <a:rPr lang="tr-TR" sz="2400" dirty="0" err="1" smtClean="0">
                <a:solidFill>
                  <a:schemeClr val="bg1">
                    <a:lumMod val="50000"/>
                  </a:schemeClr>
                </a:solidFill>
                <a:latin typeface="HelveticaNeueLT Pro 35 Th" pitchFamily="34" charset="-94"/>
                <a:cs typeface="Aharoni" panose="02010803020104030203" pitchFamily="2" charset="-79"/>
              </a:rPr>
              <a:t>with</a:t>
            </a:r>
            <a:r>
              <a:rPr lang="tr-TR" sz="2400" dirty="0" smtClean="0">
                <a:solidFill>
                  <a:schemeClr val="bg1">
                    <a:lumMod val="50000"/>
                  </a:schemeClr>
                </a:solidFill>
                <a:latin typeface="HelveticaNeueLT Pro 35 Th" pitchFamily="34" charset="-94"/>
                <a:cs typeface="Aharoni" panose="02010803020104030203" pitchFamily="2" charset="-79"/>
              </a:rPr>
              <a:t> </a:t>
            </a:r>
            <a:r>
              <a:rPr lang="tr-TR" sz="2400" dirty="0" err="1" smtClean="0">
                <a:solidFill>
                  <a:schemeClr val="bg1">
                    <a:lumMod val="50000"/>
                  </a:schemeClr>
                </a:solidFill>
                <a:latin typeface="HelveticaNeueLT Pro 35 Th" pitchFamily="34" charset="-94"/>
                <a:cs typeface="Aharoni" panose="02010803020104030203" pitchFamily="2" charset="-79"/>
              </a:rPr>
              <a:t>the</a:t>
            </a:r>
            <a:r>
              <a:rPr lang="tr-TR" sz="2400" dirty="0" smtClean="0">
                <a:solidFill>
                  <a:schemeClr val="bg1">
                    <a:lumMod val="50000"/>
                  </a:schemeClr>
                </a:solidFill>
                <a:latin typeface="HelveticaNeueLT Pro 35 Th" pitchFamily="34" charset="-94"/>
                <a:cs typeface="Aharoni" panose="02010803020104030203" pitchFamily="2" charset="-79"/>
              </a:rPr>
              <a:t> </a:t>
            </a:r>
            <a:r>
              <a:rPr lang="tr-TR" sz="2400" dirty="0" err="1" smtClean="0">
                <a:solidFill>
                  <a:schemeClr val="bg1">
                    <a:lumMod val="50000"/>
                  </a:schemeClr>
                </a:solidFill>
                <a:latin typeface="HelveticaNeueLT Pro 35 Th" pitchFamily="34" charset="-94"/>
                <a:cs typeface="Aharoni" panose="02010803020104030203" pitchFamily="2" charset="-79"/>
              </a:rPr>
              <a:t>touch</a:t>
            </a:r>
            <a:r>
              <a:rPr lang="tr-TR" sz="2400" dirty="0" smtClean="0">
                <a:solidFill>
                  <a:schemeClr val="bg1">
                    <a:lumMod val="50000"/>
                  </a:schemeClr>
                </a:solidFill>
                <a:latin typeface="HelveticaNeueLT Pro 35 Th" pitchFamily="34" charset="-94"/>
                <a:cs typeface="Aharoni" panose="02010803020104030203" pitchFamily="2" charset="-79"/>
              </a:rPr>
              <a:t> </a:t>
            </a:r>
            <a:r>
              <a:rPr lang="tr-TR" sz="2400" dirty="0" err="1" smtClean="0">
                <a:solidFill>
                  <a:schemeClr val="bg1">
                    <a:lumMod val="50000"/>
                  </a:schemeClr>
                </a:solidFill>
                <a:latin typeface="HelveticaNeueLT Pro 35 Th" pitchFamily="34" charset="-94"/>
                <a:cs typeface="Aharoni" panose="02010803020104030203" pitchFamily="2" charset="-79"/>
              </a:rPr>
              <a:t>patterns</a:t>
            </a:r>
            <a:r>
              <a:rPr lang="tr-TR" sz="2400" dirty="0" smtClean="0">
                <a:solidFill>
                  <a:schemeClr val="bg1">
                    <a:lumMod val="50000"/>
                  </a:schemeClr>
                </a:solidFill>
                <a:latin typeface="HelveticaNeueLT Pro 35 Th" pitchFamily="34" charset="-94"/>
                <a:cs typeface="Aharoni" panose="02010803020104030203" pitchFamily="2" charset="-79"/>
              </a:rPr>
              <a:t> </a:t>
            </a:r>
            <a:r>
              <a:rPr lang="tr-TR" sz="2400" dirty="0" err="1" smtClean="0">
                <a:solidFill>
                  <a:schemeClr val="bg1">
                    <a:lumMod val="50000"/>
                  </a:schemeClr>
                </a:solidFill>
                <a:latin typeface="HelveticaNeueLT Pro 35 Th" pitchFamily="34" charset="-94"/>
                <a:cs typeface="Aharoni" panose="02010803020104030203" pitchFamily="2" charset="-79"/>
              </a:rPr>
              <a:t>created</a:t>
            </a:r>
            <a:endParaRPr lang="en-US" sz="2400" dirty="0">
              <a:solidFill>
                <a:schemeClr val="bg1">
                  <a:lumMod val="50000"/>
                </a:schemeClr>
              </a:solidFill>
              <a:latin typeface="HelveticaNeueLT Pro 35 Th" pitchFamily="34" charset="-94"/>
              <a:cs typeface="Aharoni" panose="02010803020104030203" pitchFamily="2" charset="-79"/>
            </a:endParaRPr>
          </a:p>
        </p:txBody>
      </p:sp>
      <p:pic>
        <p:nvPicPr>
          <p:cNvPr id="11" name="Picture 3" descr="E:\Dropbox\Design Lab\NordiChi2014\Presentation\icons\icons_Transl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4028" y="1196752"/>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Dropbox\Design Lab\NordiChi2014\Presentation\icons\icons_Rot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259632"/>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Dropbox\Design Lab\NordiChi2014\Presentation\icons\icons_Sca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2934" y="1259632"/>
            <a:ext cx="1210420" cy="12104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E:\Dropbox\Design Lab\NordiChi2014\Presentation\icons\icons_expa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8361" y="2474536"/>
            <a:ext cx="1200139" cy="12001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E:\Dropbox\Design Lab\NordiChi2014\Presentation\icons\icons_ro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1012" y="2474536"/>
            <a:ext cx="1198141" cy="1200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E:\Dropbox\Design Lab\NordiChi2014\Presentation\icons\icons_twis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2860" y="2576279"/>
            <a:ext cx="1198141" cy="12001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Dropbox\Design Lab\NordiChi2014\Presentation\icons\icons_Lov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3719189"/>
            <a:ext cx="1296144" cy="12939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E:\Dropbox\Design Lab\NordiChi2014\Presentation\icons\icons_Melanchol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3768" y="3647181"/>
            <a:ext cx="1296144" cy="12939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Dropbox\Design Lab\NordiChi2014\Presentation\icons\icons_Tensi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4088" y="3719189"/>
            <a:ext cx="1296144" cy="1293987"/>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67 MdCn" pitchFamily="34" charset="-94"/>
                <a:cs typeface="Aharoni" panose="02010803020104030203" pitchFamily="2" charset="-79"/>
              </a:rPr>
              <a:t>4th </a:t>
            </a:r>
            <a:r>
              <a:rPr lang="tr-TR" sz="2400" dirty="0" err="1" smtClean="0">
                <a:solidFill>
                  <a:srgbClr val="008000"/>
                </a:solidFill>
                <a:latin typeface="HelveticaNeueLT Pro 67 MdCn" pitchFamily="34" charset="-94"/>
                <a:cs typeface="Aharoni" panose="02010803020104030203" pitchFamily="2" charset="-79"/>
              </a:rPr>
              <a:t>Phase</a:t>
            </a:r>
            <a:endParaRPr lang="en-US" sz="2400" dirty="0">
              <a:solidFill>
                <a:srgbClr val="008000"/>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3310291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9552" y="2924944"/>
            <a:ext cx="8229600" cy="1143000"/>
          </a:xfrm>
        </p:spPr>
        <p:txBody>
          <a:bodyPr/>
          <a:lstStyle/>
          <a:p>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1021400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E:\Dropbox\Design Lab\NordiChi2014\Images\worksho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29"/>
          <a:stretch/>
        </p:blipFill>
        <p:spPr bwMode="auto">
          <a:xfrm>
            <a:off x="0" y="0"/>
            <a:ext cx="9144000" cy="51967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9552" y="51571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dirty="0" smtClean="0">
                <a:latin typeface="HelveticaNeueLT Pro 35 Th" pitchFamily="34" charset="-94"/>
                <a:cs typeface="Aharoni" panose="02010803020104030203" pitchFamily="2" charset="-79"/>
              </a:rPr>
              <a:t>Design Workshop</a:t>
            </a:r>
            <a:endParaRPr lang="en-US" sz="2800" dirty="0">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1915676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67544" y="2132856"/>
            <a:ext cx="8229600" cy="37444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tr-TR" sz="2800" dirty="0" smtClean="0">
                <a:solidFill>
                  <a:schemeClr val="bg1">
                    <a:lumMod val="50000"/>
                  </a:schemeClr>
                </a:solidFill>
                <a:latin typeface="HelveticaNeueLT Pro 35 Th" pitchFamily="34" charset="-94"/>
                <a:cs typeface="Aharoni" panose="02010803020104030203" pitchFamily="2" charset="-79"/>
              </a:rPr>
              <a:t>Is it possible to design </a:t>
            </a:r>
            <a:r>
              <a:rPr lang="tr-TR" sz="2800" dirty="0" smtClean="0">
                <a:solidFill>
                  <a:schemeClr val="bg1">
                    <a:lumMod val="50000"/>
                  </a:schemeClr>
                </a:solidFill>
                <a:latin typeface="HelveticaNeueLT Pro 57 Cn" pitchFamily="34" charset="0"/>
                <a:cs typeface="Aharoni" panose="02010803020104030203" pitchFamily="2" charset="-79"/>
              </a:rPr>
              <a:t>uncommon</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smtClean="0">
                <a:solidFill>
                  <a:schemeClr val="bg1">
                    <a:lumMod val="50000"/>
                  </a:schemeClr>
                </a:solidFill>
                <a:latin typeface="HelveticaNeueLT Pro 57 Cn" pitchFamily="34" charset="0"/>
                <a:cs typeface="Aharoni" panose="02010803020104030203" pitchFamily="2" charset="-79"/>
              </a:rPr>
              <a:t>games?</a:t>
            </a:r>
          </a:p>
          <a:p>
            <a:pPr algn="l">
              <a:lnSpc>
                <a:spcPct val="150000"/>
              </a:lnSpc>
            </a:pPr>
            <a:r>
              <a:rPr lang="tr-TR" sz="2800" dirty="0" smtClean="0">
                <a:solidFill>
                  <a:schemeClr val="bg1">
                    <a:lumMod val="50000"/>
                  </a:schemeClr>
                </a:solidFill>
                <a:latin typeface="HelveticaNeueLT Pro 35 Th" pitchFamily="34" charset="-94"/>
                <a:cs typeface="Aharoni" panose="02010803020104030203" pitchFamily="2" charset="-79"/>
              </a:rPr>
              <a:t>Do these games </a:t>
            </a:r>
            <a:r>
              <a:rPr lang="tr-TR" sz="2800" dirty="0" smtClean="0">
                <a:solidFill>
                  <a:schemeClr val="bg1">
                    <a:lumMod val="50000"/>
                  </a:schemeClr>
                </a:solidFill>
                <a:latin typeface="HelveticaNeueLT Pro 57 Cn" pitchFamily="34" charset="0"/>
                <a:cs typeface="Aharoni" panose="02010803020104030203" pitchFamily="2" charset="-79"/>
              </a:rPr>
              <a:t>satisfy the user test results?</a:t>
            </a:r>
            <a:endParaRPr lang="en-US" sz="2800" dirty="0">
              <a:solidFill>
                <a:schemeClr val="bg1">
                  <a:lumMod val="50000"/>
                </a:schemeClr>
              </a:solidFill>
              <a:latin typeface="HelveticaNeueLT Pro 57 Cn" pitchFamily="34" charset="0"/>
              <a:cs typeface="Aharoni" panose="02010803020104030203" pitchFamily="2" charset="-79"/>
            </a:endParaRPr>
          </a:p>
          <a:p>
            <a:pPr algn="l">
              <a:lnSpc>
                <a:spcPct val="150000"/>
              </a:lnSpc>
            </a:pPr>
            <a:endParaRPr lang="en-US" sz="2800" dirty="0">
              <a:solidFill>
                <a:schemeClr val="bg1">
                  <a:lumMod val="50000"/>
                </a:schemeClr>
              </a:solidFill>
              <a:latin typeface="HelveticaNeueLT Pro 57 Cn" pitchFamily="34" charset="0"/>
              <a:cs typeface="Aharoni" panose="02010803020104030203" pitchFamily="2" charset="-79"/>
            </a:endParaRPr>
          </a:p>
        </p:txBody>
      </p:sp>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2643376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67544" y="2132856"/>
            <a:ext cx="8229600" cy="37444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tr-TR" sz="2800" dirty="0" smtClean="0">
                <a:solidFill>
                  <a:schemeClr val="bg1">
                    <a:lumMod val="50000"/>
                  </a:schemeClr>
                </a:solidFill>
                <a:latin typeface="HelveticaNeueLT Pro 35 Th" pitchFamily="34" charset="-94"/>
                <a:cs typeface="Aharoni" panose="02010803020104030203" pitchFamily="2" charset="-79"/>
              </a:rPr>
              <a:t>Is it possible to design </a:t>
            </a:r>
            <a:r>
              <a:rPr lang="tr-TR" sz="2800" dirty="0" smtClean="0">
                <a:solidFill>
                  <a:schemeClr val="bg1">
                    <a:lumMod val="50000"/>
                  </a:schemeClr>
                </a:solidFill>
                <a:latin typeface="HelveticaNeueLT Pro 57 Cn" pitchFamily="34" charset="0"/>
                <a:cs typeface="Aharoni" panose="02010803020104030203" pitchFamily="2" charset="-79"/>
              </a:rPr>
              <a:t>uncommon</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smtClean="0">
                <a:solidFill>
                  <a:schemeClr val="bg1">
                    <a:lumMod val="50000"/>
                  </a:schemeClr>
                </a:solidFill>
                <a:latin typeface="HelveticaNeueLT Pro 57 Cn" pitchFamily="34" charset="0"/>
                <a:cs typeface="Aharoni" panose="02010803020104030203" pitchFamily="2" charset="-79"/>
              </a:rPr>
              <a:t>games?</a:t>
            </a:r>
          </a:p>
          <a:p>
            <a:pPr algn="l">
              <a:lnSpc>
                <a:spcPct val="150000"/>
              </a:lnSpc>
            </a:pPr>
            <a:r>
              <a:rPr lang="tr-TR" sz="2800" dirty="0" smtClean="0">
                <a:solidFill>
                  <a:schemeClr val="bg1">
                    <a:lumMod val="95000"/>
                  </a:schemeClr>
                </a:solidFill>
                <a:latin typeface="HelveticaNeueLT Pro 35 Th" pitchFamily="34" charset="-94"/>
                <a:cs typeface="Aharoni" panose="02010803020104030203" pitchFamily="2" charset="-79"/>
              </a:rPr>
              <a:t>Do these games </a:t>
            </a:r>
            <a:r>
              <a:rPr lang="tr-TR" sz="2800" dirty="0" smtClean="0">
                <a:solidFill>
                  <a:schemeClr val="bg1">
                    <a:lumMod val="95000"/>
                  </a:schemeClr>
                </a:solidFill>
                <a:latin typeface="HelveticaNeueLT Pro 57 Cn" pitchFamily="34" charset="0"/>
                <a:cs typeface="Aharoni" panose="02010803020104030203" pitchFamily="2" charset="-79"/>
              </a:rPr>
              <a:t>satisfies the user test results?</a:t>
            </a:r>
            <a:endParaRPr lang="en-US" sz="2800" dirty="0">
              <a:solidFill>
                <a:schemeClr val="bg1">
                  <a:lumMod val="95000"/>
                </a:schemeClr>
              </a:solidFill>
              <a:latin typeface="HelveticaNeueLT Pro 57 Cn" pitchFamily="34" charset="0"/>
              <a:cs typeface="Aharoni" panose="02010803020104030203" pitchFamily="2" charset="-79"/>
            </a:endParaRPr>
          </a:p>
          <a:p>
            <a:pPr algn="l">
              <a:lnSpc>
                <a:spcPct val="150000"/>
              </a:lnSpc>
            </a:pPr>
            <a:endParaRPr lang="en-US" sz="2800" dirty="0">
              <a:solidFill>
                <a:schemeClr val="bg1">
                  <a:lumMod val="95000"/>
                </a:schemeClr>
              </a:solidFill>
              <a:latin typeface="HelveticaNeueLT Pro 57 Cn" pitchFamily="34" charset="0"/>
              <a:cs typeface="Aharoni" panose="02010803020104030203" pitchFamily="2" charset="-79"/>
            </a:endParaRPr>
          </a:p>
        </p:txBody>
      </p:sp>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112434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67544" y="2132856"/>
            <a:ext cx="8229600" cy="37444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tr-TR" sz="2800" dirty="0" smtClean="0">
                <a:solidFill>
                  <a:schemeClr val="bg1">
                    <a:lumMod val="95000"/>
                  </a:schemeClr>
                </a:solidFill>
                <a:latin typeface="HelveticaNeueLT Pro 35 Th" pitchFamily="34" charset="-94"/>
                <a:cs typeface="Aharoni" panose="02010803020104030203" pitchFamily="2" charset="-79"/>
              </a:rPr>
              <a:t>Is it possible to design </a:t>
            </a:r>
            <a:r>
              <a:rPr lang="tr-TR" sz="2800" dirty="0" smtClean="0">
                <a:solidFill>
                  <a:schemeClr val="bg1">
                    <a:lumMod val="95000"/>
                  </a:schemeClr>
                </a:solidFill>
                <a:latin typeface="HelveticaNeueLT Pro 57 Cn" pitchFamily="34" charset="0"/>
                <a:cs typeface="Aharoni" panose="02010803020104030203" pitchFamily="2" charset="-79"/>
              </a:rPr>
              <a:t>uncommon</a:t>
            </a:r>
            <a:r>
              <a:rPr lang="tr-TR" sz="2800" dirty="0" smtClean="0">
                <a:solidFill>
                  <a:schemeClr val="bg1">
                    <a:lumMod val="95000"/>
                  </a:schemeClr>
                </a:solidFill>
                <a:latin typeface="HelveticaNeueLT Pro 35 Th" pitchFamily="34" charset="-94"/>
                <a:cs typeface="Aharoni" panose="02010803020104030203" pitchFamily="2" charset="-79"/>
              </a:rPr>
              <a:t> </a:t>
            </a:r>
            <a:r>
              <a:rPr lang="tr-TR" sz="2800" dirty="0" smtClean="0">
                <a:solidFill>
                  <a:schemeClr val="bg1">
                    <a:lumMod val="95000"/>
                  </a:schemeClr>
                </a:solidFill>
                <a:latin typeface="HelveticaNeueLT Pro 57 Cn" pitchFamily="34" charset="0"/>
                <a:cs typeface="Aharoni" panose="02010803020104030203" pitchFamily="2" charset="-79"/>
              </a:rPr>
              <a:t>games?</a:t>
            </a:r>
          </a:p>
          <a:p>
            <a:pPr algn="l">
              <a:lnSpc>
                <a:spcPct val="150000"/>
              </a:lnSpc>
            </a:pPr>
            <a:r>
              <a:rPr lang="tr-TR" sz="2800" dirty="0" smtClean="0">
                <a:solidFill>
                  <a:schemeClr val="bg1">
                    <a:lumMod val="50000"/>
                  </a:schemeClr>
                </a:solidFill>
                <a:latin typeface="HelveticaNeueLT Pro 35 Th" pitchFamily="34" charset="-94"/>
                <a:cs typeface="Aharoni" panose="02010803020104030203" pitchFamily="2" charset="-79"/>
              </a:rPr>
              <a:t>Do these games </a:t>
            </a:r>
            <a:r>
              <a:rPr lang="tr-TR" sz="2800" dirty="0" smtClean="0">
                <a:solidFill>
                  <a:schemeClr val="bg1">
                    <a:lumMod val="50000"/>
                  </a:schemeClr>
                </a:solidFill>
                <a:latin typeface="HelveticaNeueLT Pro 57 Cn" pitchFamily="34" charset="0"/>
                <a:cs typeface="Aharoni" panose="02010803020104030203" pitchFamily="2" charset="-79"/>
              </a:rPr>
              <a:t>satisfy the user test results?</a:t>
            </a:r>
            <a:endParaRPr lang="en-US" sz="2800" dirty="0">
              <a:solidFill>
                <a:schemeClr val="bg1">
                  <a:lumMod val="50000"/>
                </a:schemeClr>
              </a:solidFill>
              <a:latin typeface="HelveticaNeueLT Pro 57 Cn" pitchFamily="34" charset="0"/>
              <a:cs typeface="Aharoni" panose="02010803020104030203" pitchFamily="2" charset="-79"/>
            </a:endParaRPr>
          </a:p>
          <a:p>
            <a:pPr algn="l">
              <a:lnSpc>
                <a:spcPct val="150000"/>
              </a:lnSpc>
            </a:pPr>
            <a:endParaRPr lang="en-US" sz="2800" dirty="0">
              <a:solidFill>
                <a:schemeClr val="bg1">
                  <a:lumMod val="50000"/>
                </a:schemeClr>
              </a:solidFill>
              <a:latin typeface="HelveticaNeueLT Pro 57 Cn" pitchFamily="34" charset="0"/>
              <a:cs typeface="Aharoni" panose="02010803020104030203" pitchFamily="2" charset="-79"/>
            </a:endParaRPr>
          </a:p>
        </p:txBody>
      </p:sp>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2628156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descr="E:\Dropbox\Design Lab\NordiChi2014\Presentation\icons\icons_pico projector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2986" y="2420888"/>
            <a:ext cx="2205238" cy="22052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
        <p:nvSpPr>
          <p:cNvPr id="6" name="TextBox 5"/>
          <p:cNvSpPr txBox="1"/>
          <p:nvPr/>
        </p:nvSpPr>
        <p:spPr>
          <a:xfrm>
            <a:off x="682472" y="4171464"/>
            <a:ext cx="1872208" cy="369332"/>
          </a:xfrm>
          <a:prstGeom prst="rect">
            <a:avLst/>
          </a:prstGeom>
          <a:noFill/>
        </p:spPr>
        <p:txBody>
          <a:bodyPr wrap="square" rtlCol="0">
            <a:spAutoFit/>
          </a:bodyPr>
          <a:lstStyle/>
          <a:p>
            <a:pPr algn="ctr"/>
            <a:r>
              <a:rPr lang="tr-TR" dirty="0" smtClean="0">
                <a:latin typeface="HelveticaNeueLT Pro 57 Cn" pitchFamily="34" charset="0"/>
              </a:rPr>
              <a:t>10 Experts</a:t>
            </a:r>
            <a:endParaRPr lang="en-US" dirty="0">
              <a:latin typeface="HelveticaNeueLT Pro 57 Cn" pitchFamily="34" charset="0"/>
            </a:endParaRPr>
          </a:p>
        </p:txBody>
      </p:sp>
      <p:sp>
        <p:nvSpPr>
          <p:cNvPr id="7" name="TextBox 6"/>
          <p:cNvSpPr txBox="1"/>
          <p:nvPr/>
        </p:nvSpPr>
        <p:spPr>
          <a:xfrm>
            <a:off x="2780204" y="4171464"/>
            <a:ext cx="1152128" cy="369332"/>
          </a:xfrm>
          <a:prstGeom prst="rect">
            <a:avLst/>
          </a:prstGeom>
          <a:noFill/>
        </p:spPr>
        <p:txBody>
          <a:bodyPr wrap="square" rtlCol="0">
            <a:spAutoFit/>
          </a:bodyPr>
          <a:lstStyle/>
          <a:p>
            <a:pPr algn="ctr"/>
            <a:r>
              <a:rPr lang="tr-TR" dirty="0" smtClean="0">
                <a:latin typeface="HelveticaNeueLT Pro 57 Cn" pitchFamily="34" charset="0"/>
              </a:rPr>
              <a:t>48 Hour</a:t>
            </a:r>
            <a:endParaRPr lang="en-US" dirty="0">
              <a:latin typeface="HelveticaNeueLT Pro 57 Cn" pitchFamily="34" charset="0"/>
            </a:endParaRPr>
          </a:p>
        </p:txBody>
      </p:sp>
      <p:sp>
        <p:nvSpPr>
          <p:cNvPr id="8" name="TextBox 7"/>
          <p:cNvSpPr txBox="1"/>
          <p:nvPr/>
        </p:nvSpPr>
        <p:spPr>
          <a:xfrm>
            <a:off x="4499992" y="4171464"/>
            <a:ext cx="2376264" cy="369332"/>
          </a:xfrm>
          <a:prstGeom prst="rect">
            <a:avLst/>
          </a:prstGeom>
          <a:noFill/>
        </p:spPr>
        <p:txBody>
          <a:bodyPr wrap="square" rtlCol="0">
            <a:spAutoFit/>
          </a:bodyPr>
          <a:lstStyle/>
          <a:p>
            <a:r>
              <a:rPr lang="tr-TR" dirty="0" err="1" smtClean="0">
                <a:latin typeface="HelveticaNeueLT Pro 57 Cn" pitchFamily="34" charset="0"/>
              </a:rPr>
              <a:t>Improved</a:t>
            </a:r>
            <a:r>
              <a:rPr lang="tr-TR" dirty="0" smtClean="0">
                <a:latin typeface="HelveticaNeueLT Pro 57 Cn" pitchFamily="34" charset="0"/>
              </a:rPr>
              <a:t> </a:t>
            </a:r>
            <a:r>
              <a:rPr lang="tr-TR" dirty="0" err="1" smtClean="0">
                <a:latin typeface="HelveticaNeueLT Pro 57 Cn" pitchFamily="34" charset="0"/>
              </a:rPr>
              <a:t>Prototype</a:t>
            </a:r>
            <a:r>
              <a:rPr lang="tr-TR" dirty="0" smtClean="0">
                <a:latin typeface="HelveticaNeueLT Pro 57 Cn" pitchFamily="34" charset="0"/>
              </a:rPr>
              <a:t> </a:t>
            </a:r>
            <a:endParaRPr lang="en-US" dirty="0">
              <a:latin typeface="HelveticaNeueLT Pro 57 Cn" pitchFamily="34" charset="0"/>
            </a:endParaRPr>
          </a:p>
        </p:txBody>
      </p:sp>
      <p:sp>
        <p:nvSpPr>
          <p:cNvPr id="14" name="TextBox 13"/>
          <p:cNvSpPr txBox="1"/>
          <p:nvPr/>
        </p:nvSpPr>
        <p:spPr>
          <a:xfrm>
            <a:off x="6732240" y="4171464"/>
            <a:ext cx="1592580" cy="369332"/>
          </a:xfrm>
          <a:prstGeom prst="rect">
            <a:avLst/>
          </a:prstGeom>
          <a:noFill/>
        </p:spPr>
        <p:txBody>
          <a:bodyPr wrap="square" rtlCol="0">
            <a:spAutoFit/>
          </a:bodyPr>
          <a:lstStyle/>
          <a:p>
            <a:pPr algn="ctr"/>
            <a:r>
              <a:rPr lang="tr-TR" dirty="0" smtClean="0">
                <a:latin typeface="HelveticaNeueLT Pro 57 Cn" pitchFamily="34" charset="0"/>
              </a:rPr>
              <a:t>Wizard of Oz</a:t>
            </a:r>
            <a:endParaRPr lang="en-US" dirty="0">
              <a:latin typeface="HelveticaNeueLT Pro 57 Cn" pitchFamily="34" charset="0"/>
            </a:endParaRPr>
          </a:p>
        </p:txBody>
      </p:sp>
      <p:sp>
        <p:nvSpPr>
          <p:cNvPr id="2" name="AutoShape 2" descr="data:image/jpeg;base64,/9j/4AAQSkZJRgABAQAAAQABAAD/2wCEAAkGBwgHBhIIBxQWFRMWFhwbGBcYGBcbHBgeGx8iIBwcHhQYIDQgHxoxHR0XJDEhJik3Mi4uFx8zODMxNyotLzcBCgoKBQUFDgUFDisZExkrKysrKysrKysrKysrKysrKysrKysrKysrKysrKysrKysrKysrKysrKysrKysrKysrK//AABEIAOEA4AMBIgACEQEDEQH/xAAcAAEBAQEBAAMBAAAAAAAAAAAACAcFBgEDBAL/xAA/EAABAgMDBwoEBQQCAwAAAAAAAQIDBAYFEXQHITE2VLPSCBIWF0FhcZKTshMygZEUIlGhsRVCYtGColJkcv/EABQBAQAAAAAAAAAAAAAAAAAAAAD/xAAUEQEAAAAAAAAAAAAAAAAAAAAA/9oADAMBAAIRAxEAPwDcQDxGU3KFK0RJNZDakSaiIvw4armRNHPfdn5t+hNKqip2KqB7ZVREvU/BHt2x5d3NmJmA1f8AKKxP5UkqoqxqCpIyvtaYe5F/sReaxE/RIbc33znBAs3pNT+1y3rQuIdJqf2uW9aFxEZACzek1P7XLetC4h0mp/a5b1oXERkALN6TU/tct60LiHSan9rlvWhcRGQAs3pNT+1y3rQuIdJqf2uW9aFxEZACzek1P7XLetC4h0mp/a5b1oXERkALN6TU/tct60LiHSan9rlvWhcRGQAs3pNT+1y3rQuIdJqf2uW9aFxEZACzek1P7XLetC4h0mp/a5b1oXERkALN6TU/tct60LiHSan9rlvWhcRGQAs3pNT+1y3rQuIdJqf2uW9aFxEZAC0oNvWNMLzYEzAcv+MWGv8ACnQa5HJe3OhDp26fq23qdjpFsiYey7+y/nMXuWG78q/YCyAeEyX5RJetZNYEwiQ5uGl72Jocmjnsvz82+69Oy9M63oe7A+FVES9SO66t2JUlVzFpxFvRz1Rn6IxuZiJ9ERfFVUrSpI6y1OzUdulsCI77MVSLQAAAAAAAAAAAAH6JCViT89Dk4PzRHtY3xcqIn7qB67J3k4tOtYix2r8KWatzoqpfeva1jf7l79CfsbNJZFKOl4CMjsixXf8Ak6K5F+zLkPcWFZUtYdjwbLkUuZCYjU77tKr3qt6r3qp+8DGKsyEyUSXdHpaI5kREvSFFXnNd3I/S1fG9PAwqek5mz5x8nOtVkRjla5q6UVOwtwwrlH2BBhvlqggpc56/Cif5XIrmL43I9PBE/QDEQAAAAAAAAAAAAHcom3ItOVTLWpCW5GPTn/orHZnov/FV+txYyKjkvQh0tGm4yzNOysd2l0CG77sRQPqrDVKdw0bduIzLMrDVKdw0bduIzAAAAAAAAAAAAfvsGcZZ1uS89E0Qo0N6+DXIq/wfgAFwwojIsNIkJb2qiKip2ouhT+jCMkeVeVkJBlgVO7mtZc2DGzqiN7GPu0InY7RdpuuvNwlZyVm4KRpSIx7V0Oa5HIv1QD7zHeUlPwmWBKWdf+d0ZYl3cxqt/l6fY97VddU/S0ssS0YzVfd+WExUdEcv6c1NHi65CXq0qidq+3X2pP5r8zGJnSGxNDUXt0qqr2qq6NAHCAAAAAAAAAAAAACzKP1SksNB3bSMyzKP1SksNB3bQFYapTuGjbtxGZZlYapTuGjbtxGYAAAAAAAAAA9hkuo/pjUzZWPekCGnPjKmb8vY1F7FVc3hevYB/FF5PbfrBfi2exGQb7ljRL0Zm0ona5fBPFUNOkuT/JNhJ+OnIjndvMhtan/ZVNjlJaBJyzZaUajGMREa1qIiNRNCIiaEPtAx/qBsbao/2h/6P7h5BrKhX/CnJhL9NyMS/wCyGugDH+oGxtqj+WH/AKPhcgNj3flmo/lZ/o2EATzUeQm15KCsew4zZi7PzHJ8N69yZ1aq+KoZRNyseSmXS021zHtW5zXIqK1U7FRdBbpmWWqhoFv2G+2ZFiJNQG85VRM8Vjfmat2lUS9U8Lu0CaQAAAAAAAAAALMo/VKSw0HdtIzLMo/VKSw0HdtAVhqlO4aNu3EZlmVhqlO4aNu3EZgAAAAAAAAChOTbJw2U3NTyJ+Z8xzFXuYxqon3iL9yeyjuTjqRHxj93CA1UHw5bmqp4rJTVdo1dY8ebtRIaOhzDoacxFRLka1c96rnvVQPbAAAAAB8ORHJzXZ0PE0FVlo1DUVq2fPJDRkpGayHzUVFVFdET8yqq3r+Rui7tPbgRZUMkyzbfmZGFfzYcaIxL9NzXKiZ/BDnndrrXWfxMX3qcIAAAAAAAAAWZR+qUlhoO7aRmWZR+qUlhoO7aArDVKdw0bduIzLMrDVKdw0bduIzAAAAAAAAAFHcnHUiPjH7uETiUdycdSI+Mfu4QGpv+RfAy3k9atTmMf7GGpP8AkXwMt5PWrU5jH+xgGqAAAAAMryQa61BiWe+MaoZXkg11qDEs98Y1QCOa611n8TF96nCO7XWus/iYvvU4QAAAAAAAAAsyj9UpLDQd20jMsyj9UpLDQd20BWGqU7ho27cRmWZWGqU7ho27cRmAAAAAAAAAKO5OOpEfGP3cInEo7k46kR8Y/dwgNTf8i+BlvJ61anMY/wBjDUn/ACL4GW8nrVqcxj/YwDVAAAAAGV5INdagxLPfGNUMryQa61BiWe+MaoBHNda6z+Ji+9ThHdrrXWfxMX3qcIAAAAAAAAAWZR+qUlhoO7aRmWZR+qUlhoO7aArDVKdw0bduIzLMrDVKdw0bduIzAAAAAAAAAFGcnB7VouYYi50m3Kqdyw4d38L9icz0lE1ra9GTro9lq1Wvu+JDel7X3aNGdFS9blT9QK8jOayC57tCIqqZZyd3I+l5tzdCzbl/6MM9q3LNblQWW6zpaGyXY9qtiK1Vc5yLpRHLoRUvvzX957/k36oTOKXdsA1kA8dlFqycpZsmskxj/jzDYTufzsyL2pzVTP4gexAAGU5IXtSuKgYq51mGqidyPjX/AMp9zViUrQqa06UylT1pWQ5Ef+Iitcjkva9qvW9rk/S9E0LfmPQ21l1t6es5ZaQgw4D3JcsRFc5yf/KLmavet4Hgq2iNi1jPPZnRZmLd51OKfKret6nwAAAAAAAAALMo/VKSw0HdtIzLMo/VKSw0HdtAVhqlO4aNu3EZlmVhqlO4aNu3EZgAAAAAAAAAAAKK5N+qEzil3bCdSiuTfqhM4pd2wDWTL8uXyWXjmGoGX5cvksvHMA1AAARzXeus9iYvvU4R3a711nsTF96nCAAAAAAAAAAAAWZR+qUlhoO7aRmWZR+qUlhoO7aArDVKdw0bduIzLMrDVKdw0bduIzAAAAAAAAAAAAUVyb9UJnFLu2E6lFcm/VCZxS7tgGsmX5cvksvHMNQMvy5fJZeOYBqAAAjmu9dZ7Exfepwju13rrPYmL71OEAAAAAAAAAAAAsyj9UpLDQd20jMsyj9UpLDQd20BWGqU7ho27cRmWZWGqU7ho27cRmAAAAAAAAAAAAork36oTOKXdsJ1KK5N+qEzil3bANZMvy5fJZeOYagZfly+Sy8cwDUAABHNd66z2Ji+9ThHdrvXWexMX3qcIAAAAAAAAAAABZlH6pSWGg7tpGZZlH6pSWGg7toCsNUp3DRt24jMsysNUp3DRt24jMAAAAAAAAAAABRXJv1QmcUu7YTqUTyb1TojMp/7S7tgGtGX5cvksvHMNQMuy5uRGWXftrQNRAAEc13rrPYmL71OEdyulR1aTyptMX3qcMAAAAAAAAAAABZlH6pSWGg7tpGZZlH6pSWGg7toH9VWxYtLzkNulZeKifVikYlwRobY0F0KJociovguZSLresyNYttR7MmEudCiObn7lzL9UuX6gfgAAAAAAAAAAA0bI7X8Cjp6JKWrzvw0a5Vc1L1huTNzub2oqLct2fMhnIArx+UOj2Sv4lZ6Bzbr7kfe700/Nf3XXmA5Wa9SsbZh/wBORzZeBf8ADVcznOW696omjQ25NKInfcngQBTFCZXLDtey2Qrditl5lqXP5+Zj1T+5r9CX6eaudFv06T9VX5WabsSznLZsZkzHVF5jIa85t/YrnpmRO6+/uJdAH2zMeLNTL5mOt73uVzl/VVW9V+59QAAAAAAAAAAAACzqUYsKl5OG7SkvCRfoxCP7Ds2NbFsQbNl0VXRYjWpd3rnX6Jev0LSgQmwILYMPQ1ERPBMyAf2ZRlhyZRKkd/W7BRPxKNuiM0fGRE/KqLo+IiZs+lLkvzIauAIjnJSZkZhZedY+G9NLXtVrk8WuzofQWradj2Za0P4dqQYUVP8ANjXfyh56LkxoqK690lD+ivb+zXASWCsequiNjZ54vGOquiNjZ54vGBJwKx6q6I2Nnni8Y6q6I2Nnni8YEnArHqrojY2eeLxjqrojY2eeLxgScCsequiNjZ54vGOquiNjZ54vGBJwKx6q6I2Nnni8Y6q6I2Nnni8YEnArHqrojY2eeLxjqrojY2eeLxgScCsequiNjZ54vGOquiNjZ54vGBJwKx6q6I2Nnni8Y6q6I2Nnni8YEnArHqrojY2eeLxjqrojY2eeLxgScCsequiNjZ54vGOquiNjZ54vGBJx90pKzE7MJLybHRHu0NY1XOXwamdSroWTCioTr2yUP6q937OcegsuxbLshnMsuBChJ/gxrf3RAM1yOZMo1OxP65b7U/EK26FD0/CRUzqq6OeqZs2hFX9c2sgAAAAAAAAAAAAAAAAAAAAAAAAAAAAAAAAAAAAAAH//2Q=="/>
          <p:cNvSpPr>
            <a:spLocks noChangeAspect="1" noChangeArrowheads="1"/>
          </p:cNvSpPr>
          <p:nvPr/>
        </p:nvSpPr>
        <p:spPr bwMode="auto">
          <a:xfrm>
            <a:off x="155575" y="-1874838"/>
            <a:ext cx="3895725" cy="3905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wgHBhIIBxQWFRMWFhwbGBcYGBcbHBgeGx8iIBwcHhQYIDQgHxoxHR0XJDEhJik3Mi4uFx8zODMxNyotLzcBCgoKBQUFDgUFDisZExkrKysrKysrKysrKysrKysrKysrKysrKysrKysrKysrKysrKysrKysrKysrKysrKysrK//AABEIAOEA4AMBIgACEQEDEQH/xAAcAAEBAQEBAAMBAAAAAAAAAAAACAcFBgEDBAL/xAA/EAABAgMDBwoEBQQCAwAAAAAAAQIDBAYFEXQHITE2VLPSCBIWF0FhcZKTshMygZEUIlGhsRVCYtGColJkcv/EABQBAQAAAAAAAAAAAAAAAAAAAAD/xAAUEQEAAAAAAAAAAAAAAAAAAAAA/9oADAMBAAIRAxEAPwDcQDxGU3KFK0RJNZDakSaiIvw4armRNHPfdn5t+hNKqip2KqB7ZVREvU/BHt2x5d3NmJmA1f8AKKxP5UkqoqxqCpIyvtaYe5F/sReaxE/RIbc33znBAs3pNT+1y3rQuIdJqf2uW9aFxEZACzek1P7XLetC4h0mp/a5b1oXERkALN6TU/tct60LiHSan9rlvWhcRGQAs3pNT+1y3rQuIdJqf2uW9aFxEZACzek1P7XLetC4h0mp/a5b1oXERkALN6TU/tct60LiHSan9rlvWhcRGQAs3pNT+1y3rQuIdJqf2uW9aFxEZACzek1P7XLetC4h0mp/a5b1oXERkALN6TU/tct60LiHSan9rlvWhcRGQAs3pNT+1y3rQuIdJqf2uW9aFxEZAC0oNvWNMLzYEzAcv+MWGv8ACnQa5HJe3OhDp26fq23qdjpFsiYey7+y/nMXuWG78q/YCyAeEyX5RJetZNYEwiQ5uGl72Jocmjnsvz82+69Oy9M63oe7A+FVES9SO66t2JUlVzFpxFvRz1Rn6IxuZiJ9ERfFVUrSpI6y1OzUdulsCI77MVSLQAAAAAAAAAAAAH6JCViT89Dk4PzRHtY3xcqIn7qB67J3k4tOtYix2r8KWatzoqpfeva1jf7l79CfsbNJZFKOl4CMjsixXf8Ak6K5F+zLkPcWFZUtYdjwbLkUuZCYjU77tKr3qt6r3qp+8DGKsyEyUSXdHpaI5kREvSFFXnNd3I/S1fG9PAwqek5mz5x8nOtVkRjla5q6UVOwtwwrlH2BBhvlqggpc56/Cif5XIrmL43I9PBE/QDEQAAAAAAAAAAAAHcom3ItOVTLWpCW5GPTn/orHZnov/FV+txYyKjkvQh0tGm4yzNOysd2l0CG77sRQPqrDVKdw0bduIzLMrDVKdw0bduIzAAAAAAAAAAAAfvsGcZZ1uS89E0Qo0N6+DXIq/wfgAFwwojIsNIkJb2qiKip2ouhT+jCMkeVeVkJBlgVO7mtZc2DGzqiN7GPu0InY7RdpuuvNwlZyVm4KRpSIx7V0Oa5HIv1QD7zHeUlPwmWBKWdf+d0ZYl3cxqt/l6fY97VddU/S0ssS0YzVfd+WExUdEcv6c1NHi65CXq0qidq+3X2pP5r8zGJnSGxNDUXt0qqr2qq6NAHCAAAAAAAAAAAAACzKP1SksNB3bSMyzKP1SksNB3bQFYapTuGjbtxGZZlYapTuGjbtxGYAAAAAAAAAA9hkuo/pjUzZWPekCGnPjKmb8vY1F7FVc3hevYB/FF5PbfrBfi2exGQb7ljRL0Zm0ona5fBPFUNOkuT/JNhJ+OnIjndvMhtan/ZVNjlJaBJyzZaUajGMREa1qIiNRNCIiaEPtAx/qBsbao/2h/6P7h5BrKhX/CnJhL9NyMS/wCyGugDH+oGxtqj+WH/AKPhcgNj3flmo/lZ/o2EATzUeQm15KCsew4zZi7PzHJ8N69yZ1aq+KoZRNyseSmXS021zHtW5zXIqK1U7FRdBbpmWWqhoFv2G+2ZFiJNQG85VRM8Vjfmat2lUS9U8Lu0CaQAAAAAAAAAALMo/VKSw0HdtIzLMo/VKSw0HdtAVhqlO4aNu3EZlmVhqlO4aNu3EZgAAAAAAAAChOTbJw2U3NTyJ+Z8xzFXuYxqon3iL9yeyjuTjqRHxj93CA1UHw5bmqp4rJTVdo1dY8ebtRIaOhzDoacxFRLka1c96rnvVQPbAAAAAB8ORHJzXZ0PE0FVlo1DUVq2fPJDRkpGayHzUVFVFdET8yqq3r+Rui7tPbgRZUMkyzbfmZGFfzYcaIxL9NzXKiZ/BDnndrrXWfxMX3qcIAAAAAAAAAWZR+qUlhoO7aRmWZR+qUlhoO7aArDVKdw0bduIzLMrDVKdw0bduIzAAAAAAAAAFHcnHUiPjH7uETiUdycdSI+Mfu4QGpv+RfAy3k9atTmMf7GGpP8AkXwMt5PWrU5jH+xgGqAAAAAMryQa61BiWe+MaoZXkg11qDEs98Y1QCOa611n8TF96nCO7XWus/iYvvU4QAAAAAAAAAsyj9UpLDQd20jMsyj9UpLDQd20BWGqU7ho27cRmWZWGqU7ho27cRmAAAAAAAAAKO5OOpEfGP3cInEo7k46kR8Y/dwgNTf8i+BlvJ61anMY/wBjDUn/ACL4GW8nrVqcxj/YwDVAAAAAGV5INdagxLPfGNUMryQa61BiWe+MaoBHNda6z+Ji+9ThHdrrXWfxMX3qcIAAAAAAAAAWZR+qUlhoO7aRmWZR+qUlhoO7aArDVKdw0bduIzLMrDVKdw0bduIzAAAAAAAAAFGcnB7VouYYi50m3Kqdyw4d38L9icz0lE1ra9GTro9lq1Wvu+JDel7X3aNGdFS9blT9QK8jOayC57tCIqqZZyd3I+l5tzdCzbl/6MM9q3LNblQWW6zpaGyXY9qtiK1Vc5yLpRHLoRUvvzX957/k36oTOKXdsA1kA8dlFqycpZsmskxj/jzDYTufzsyL2pzVTP4gexAAGU5IXtSuKgYq51mGqidyPjX/AMp9zViUrQqa06UylT1pWQ5Ef+Iitcjkva9qvW9rk/S9E0LfmPQ21l1t6es5ZaQgw4D3JcsRFc5yf/KLmavet4Hgq2iNi1jPPZnRZmLd51OKfKret6nwAAAAAAAAALMo/VKSw0HdtIzLMo/VKSw0HdtAVhqlO4aNu3EZlmVhqlO4aNu3EZgAAAAAAAAAAAKK5N+qEzil3bCdSiuTfqhM4pd2wDWTL8uXyWXjmGoGX5cvksvHMA1AAARzXeus9iYvvU4R3a711nsTF96nCAAAAAAAAAAAAWZR+qUlhoO7aRmWZR+qUlhoO7aArDVKdw0bduIzLMrDVKdw0bduIzAAAAAAAAAAAAUVyb9UJnFLu2E6lFcm/VCZxS7tgGsmX5cvksvHMNQMvy5fJZeOYBqAAAjmu9dZ7Exfepwju13rrPYmL71OEAAAAAAAAAAAAsyj9UpLDQd20jMsyj9UpLDQd20BWGqU7ho27cRmWZWGqU7ho27cRmAAAAAAAAAAAAork36oTOKXdsJ1KK5N+qEzil3bANZMvy5fJZeOYagZfly+Sy8cwDUAABHNd66z2Ji+9ThHdrvXWexMX3qcIAAAAAAAAAAABZlH6pSWGg7tpGZZlH6pSWGg7toCsNUp3DRt24jMsysNUp3DRt24jMAAAAAAAAAAABRXJv1QmcUu7YTqUTyb1TojMp/7S7tgGtGX5cvksvHMNQMuy5uRGWXftrQNRAAEc13rrPYmL71OEdyulR1aTyptMX3qcMAAAAAAAAAAABZlH6pSWGg7tpGZZlH6pSWGg7toH9VWxYtLzkNulZeKifVikYlwRobY0F0KJociovguZSLresyNYttR7MmEudCiObn7lzL9UuX6gfgAAAAAAAAAAA0bI7X8Cjp6JKWrzvw0a5Vc1L1huTNzub2oqLct2fMhnIArx+UOj2Sv4lZ6Bzbr7kfe700/Nf3XXmA5Wa9SsbZh/wBORzZeBf8ADVcznOW696omjQ25NKInfcngQBTFCZXLDtey2Qrditl5lqXP5+Zj1T+5r9CX6eaudFv06T9VX5WabsSznLZsZkzHVF5jIa85t/YrnpmRO6+/uJdAH2zMeLNTL5mOt73uVzl/VVW9V+59QAAAAAAAAAAAACzqUYsKl5OG7SkvCRfoxCP7Ds2NbFsQbNl0VXRYjWpd3rnX6Jev0LSgQmwILYMPQ1ERPBMyAf2ZRlhyZRKkd/W7BRPxKNuiM0fGRE/KqLo+IiZs+lLkvzIauAIjnJSZkZhZedY+G9NLXtVrk8WuzofQWradj2Za0P4dqQYUVP8ANjXfyh56LkxoqK690lD+ivb+zXASWCsequiNjZ54vGOquiNjZ54vGBJwKx6q6I2Nnni8Y6q6I2Nnni8YEnArHqrojY2eeLxjqrojY2eeLxgScCsequiNjZ54vGOquiNjZ54vGBJwKx6q6I2Nnni8Y6q6I2Nnni8YEnArHqrojY2eeLxjqrojY2eeLxgScCsequiNjZ54vGOquiNjZ54vGBJwKx6q6I2Nnni8Y6q6I2Nnni8YEnArHqrojY2eeLxjqrojY2eeLxgScCsequiNjZ54vGOquiNjZ54vGBJx90pKzE7MJLybHRHu0NY1XOXwamdSroWTCioTr2yUP6q937OcegsuxbLshnMsuBChJ/gxrf3RAM1yOZMo1OxP65b7U/EK26FD0/CRUzqq6OeqZs2hFX9c2sgAAAAAAAAAAAAAAAAAAAAAAAAAAAAAAAAAAAAAAH//2Q=="/>
          <p:cNvSpPr>
            <a:spLocks noChangeAspect="1" noChangeArrowheads="1"/>
          </p:cNvSpPr>
          <p:nvPr/>
        </p:nvSpPr>
        <p:spPr bwMode="auto">
          <a:xfrm>
            <a:off x="307975" y="-1722438"/>
            <a:ext cx="3895725" cy="3905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46319" y="2536232"/>
            <a:ext cx="1819898" cy="1819898"/>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E:\Dropbox\Design Lab\NordiChi2014\Presentation\icons\icons_participan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401190"/>
            <a:ext cx="1819898" cy="1819898"/>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E:\Dropbox\Design Lab\NordiChi2014\Presentation\icons\icons_wizar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536232"/>
            <a:ext cx="1816870" cy="181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670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descr="E:\Dropbox\Design Lab\NordiChi2014\Presentation\icons\icons_illustrat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4811" y="3511348"/>
            <a:ext cx="2072063" cy="2072063"/>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E:\Dropbox\Design Lab\NordiChi2014\Presentation\icons\icons_sou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147" y="836712"/>
            <a:ext cx="2671416" cy="2671416"/>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E:\Dropbox\Design Lab\NordiChi2014\Presentation\icons\icons_3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995" y="3277864"/>
            <a:ext cx="2671416" cy="2671416"/>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E:\Dropbox\Design Lab\NordiChi2014\Presentation\icons\icons_cod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962406"/>
            <a:ext cx="2545722" cy="2545722"/>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E:\Dropbox\Design Lab\NordiChi2014\Presentation\icons\icons_interaction design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6939" y="908687"/>
            <a:ext cx="2671416" cy="26714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
        <p:nvSpPr>
          <p:cNvPr id="6" name="TextBox 5"/>
          <p:cNvSpPr txBox="1"/>
          <p:nvPr/>
        </p:nvSpPr>
        <p:spPr>
          <a:xfrm>
            <a:off x="1100715" y="2852936"/>
            <a:ext cx="1440160" cy="369332"/>
          </a:xfrm>
          <a:prstGeom prst="rect">
            <a:avLst/>
          </a:prstGeom>
          <a:noFill/>
        </p:spPr>
        <p:txBody>
          <a:bodyPr wrap="square" rtlCol="0">
            <a:spAutoFit/>
          </a:bodyPr>
          <a:lstStyle/>
          <a:p>
            <a:pPr algn="ctr"/>
            <a:r>
              <a:rPr lang="tr-TR" dirty="0" smtClean="0">
                <a:latin typeface="HelveticaNeueLT Pro 57 Cn" pitchFamily="34" charset="0"/>
              </a:rPr>
              <a:t>2 </a:t>
            </a:r>
            <a:r>
              <a:rPr lang="tr-TR" dirty="0" err="1" smtClean="0">
                <a:latin typeface="HelveticaNeueLT Pro 57 Cn" pitchFamily="34" charset="0"/>
              </a:rPr>
              <a:t>Coders</a:t>
            </a:r>
            <a:endParaRPr lang="en-US" dirty="0">
              <a:latin typeface="HelveticaNeueLT Pro 57 Cn" pitchFamily="34" charset="0"/>
            </a:endParaRPr>
          </a:p>
        </p:txBody>
      </p:sp>
      <p:sp>
        <p:nvSpPr>
          <p:cNvPr id="7" name="TextBox 6"/>
          <p:cNvSpPr txBox="1"/>
          <p:nvPr/>
        </p:nvSpPr>
        <p:spPr>
          <a:xfrm>
            <a:off x="3188947" y="2852936"/>
            <a:ext cx="2692434" cy="369332"/>
          </a:xfrm>
          <a:prstGeom prst="rect">
            <a:avLst/>
          </a:prstGeom>
          <a:noFill/>
        </p:spPr>
        <p:txBody>
          <a:bodyPr wrap="square" rtlCol="0">
            <a:spAutoFit/>
          </a:bodyPr>
          <a:lstStyle/>
          <a:p>
            <a:pPr algn="ctr"/>
            <a:r>
              <a:rPr lang="tr-TR" dirty="0" smtClean="0">
                <a:latin typeface="HelveticaNeueLT Pro 57 Cn" pitchFamily="34" charset="0"/>
              </a:rPr>
              <a:t>2 </a:t>
            </a:r>
            <a:r>
              <a:rPr lang="tr-TR" dirty="0" err="1" smtClean="0">
                <a:latin typeface="HelveticaNeueLT Pro 57 Cn" pitchFamily="34" charset="0"/>
              </a:rPr>
              <a:t>Interaction</a:t>
            </a:r>
            <a:r>
              <a:rPr lang="tr-TR" dirty="0" smtClean="0">
                <a:latin typeface="HelveticaNeueLT Pro 57 Cn" pitchFamily="34" charset="0"/>
              </a:rPr>
              <a:t> </a:t>
            </a:r>
            <a:r>
              <a:rPr lang="tr-TR" dirty="0" err="1" smtClean="0">
                <a:latin typeface="HelveticaNeueLT Pro 57 Cn" pitchFamily="34" charset="0"/>
              </a:rPr>
              <a:t>Designers</a:t>
            </a:r>
            <a:endParaRPr lang="en-US" dirty="0">
              <a:latin typeface="HelveticaNeueLT Pro 57 Cn" pitchFamily="34" charset="0"/>
            </a:endParaRPr>
          </a:p>
        </p:txBody>
      </p:sp>
      <p:sp>
        <p:nvSpPr>
          <p:cNvPr id="8" name="TextBox 7"/>
          <p:cNvSpPr txBox="1"/>
          <p:nvPr/>
        </p:nvSpPr>
        <p:spPr>
          <a:xfrm>
            <a:off x="6209723" y="2852936"/>
            <a:ext cx="2376264" cy="369332"/>
          </a:xfrm>
          <a:prstGeom prst="rect">
            <a:avLst/>
          </a:prstGeom>
          <a:noFill/>
        </p:spPr>
        <p:txBody>
          <a:bodyPr wrap="square" rtlCol="0">
            <a:spAutoFit/>
          </a:bodyPr>
          <a:lstStyle/>
          <a:p>
            <a:pPr algn="ctr"/>
            <a:r>
              <a:rPr lang="tr-TR" dirty="0" smtClean="0">
                <a:latin typeface="HelveticaNeueLT Pro 57 Cn" pitchFamily="34" charset="0"/>
              </a:rPr>
              <a:t>2 Sound </a:t>
            </a:r>
            <a:r>
              <a:rPr lang="tr-TR" dirty="0" err="1" smtClean="0">
                <a:latin typeface="HelveticaNeueLT Pro 57 Cn" pitchFamily="34" charset="0"/>
              </a:rPr>
              <a:t>Designers</a:t>
            </a:r>
            <a:r>
              <a:rPr lang="tr-TR" dirty="0" smtClean="0">
                <a:latin typeface="HelveticaNeueLT Pro 57 Cn" pitchFamily="34" charset="0"/>
              </a:rPr>
              <a:t> </a:t>
            </a:r>
            <a:endParaRPr lang="en-US" dirty="0">
              <a:latin typeface="HelveticaNeueLT Pro 57 Cn" pitchFamily="34" charset="0"/>
            </a:endParaRPr>
          </a:p>
        </p:txBody>
      </p:sp>
      <p:sp>
        <p:nvSpPr>
          <p:cNvPr id="14" name="TextBox 13"/>
          <p:cNvSpPr txBox="1"/>
          <p:nvPr/>
        </p:nvSpPr>
        <p:spPr>
          <a:xfrm>
            <a:off x="2090557" y="5142071"/>
            <a:ext cx="1584176" cy="369332"/>
          </a:xfrm>
          <a:prstGeom prst="rect">
            <a:avLst/>
          </a:prstGeom>
          <a:noFill/>
        </p:spPr>
        <p:txBody>
          <a:bodyPr wrap="square" rtlCol="0">
            <a:spAutoFit/>
          </a:bodyPr>
          <a:lstStyle/>
          <a:p>
            <a:pPr algn="ctr"/>
            <a:r>
              <a:rPr lang="tr-TR" dirty="0" smtClean="0">
                <a:latin typeface="HelveticaNeueLT Pro 57 Cn" pitchFamily="34" charset="0"/>
              </a:rPr>
              <a:t>2 </a:t>
            </a:r>
            <a:r>
              <a:rPr lang="tr-TR" dirty="0" err="1" smtClean="0">
                <a:latin typeface="HelveticaNeueLT Pro 57 Cn" pitchFamily="34" charset="0"/>
              </a:rPr>
              <a:t>Illustrators</a:t>
            </a:r>
            <a:endParaRPr lang="en-US" dirty="0">
              <a:latin typeface="HelveticaNeueLT Pro 57 Cn" pitchFamily="34" charset="0"/>
            </a:endParaRPr>
          </a:p>
        </p:txBody>
      </p:sp>
      <p:sp>
        <p:nvSpPr>
          <p:cNvPr id="9" name="TextBox 8"/>
          <p:cNvSpPr txBox="1"/>
          <p:nvPr/>
        </p:nvSpPr>
        <p:spPr>
          <a:xfrm>
            <a:off x="5308981" y="5142071"/>
            <a:ext cx="1444362" cy="369332"/>
          </a:xfrm>
          <a:prstGeom prst="rect">
            <a:avLst/>
          </a:prstGeom>
          <a:noFill/>
        </p:spPr>
        <p:txBody>
          <a:bodyPr wrap="square" rtlCol="0">
            <a:spAutoFit/>
          </a:bodyPr>
          <a:lstStyle/>
          <a:p>
            <a:pPr algn="ctr"/>
            <a:r>
              <a:rPr lang="tr-TR" dirty="0" smtClean="0">
                <a:latin typeface="HelveticaNeueLT Pro 57 Cn" pitchFamily="34" charset="0"/>
              </a:rPr>
              <a:t>2 </a:t>
            </a:r>
            <a:r>
              <a:rPr lang="tr-TR" dirty="0" err="1" smtClean="0">
                <a:latin typeface="HelveticaNeueLT Pro 57 Cn" pitchFamily="34" charset="0"/>
              </a:rPr>
              <a:t>Modelers</a:t>
            </a:r>
            <a:endParaRPr lang="en-US" dirty="0">
              <a:latin typeface="HelveticaNeueLT Pro 57 Cn" pitchFamily="34" charset="0"/>
            </a:endParaRPr>
          </a:p>
        </p:txBody>
      </p:sp>
    </p:spTree>
    <p:extLst>
      <p:ext uri="{BB962C8B-B14F-4D97-AF65-F5344CB8AC3E}">
        <p14:creationId xmlns:p14="http://schemas.microsoft.com/office/powerpoint/2010/main" val="37874360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15816" y="3212976"/>
            <a:ext cx="3960440" cy="1200329"/>
          </a:xfrm>
          <a:prstGeom prst="rect">
            <a:avLst/>
          </a:prstGeom>
          <a:noFill/>
        </p:spPr>
        <p:txBody>
          <a:bodyPr wrap="square" rtlCol="0">
            <a:spAutoFit/>
          </a:bodyPr>
          <a:lstStyle/>
          <a:p>
            <a:r>
              <a:rPr lang="tr-TR" sz="7200" dirty="0" smtClean="0">
                <a:solidFill>
                  <a:schemeClr val="bg1">
                    <a:lumMod val="50000"/>
                  </a:schemeClr>
                </a:solidFill>
                <a:latin typeface="HelveticaNeueLT Pro 57 Cn" pitchFamily="34" charset="0"/>
              </a:rPr>
              <a:t>2 Games</a:t>
            </a:r>
            <a:endParaRPr lang="en-US" sz="7200" dirty="0">
              <a:solidFill>
                <a:schemeClr val="bg1">
                  <a:lumMod val="50000"/>
                </a:schemeClr>
              </a:solidFill>
              <a:latin typeface="HelveticaNeueLT Pro 57 Cn" pitchFamily="34" charset="0"/>
            </a:endParaRPr>
          </a:p>
        </p:txBody>
      </p:sp>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
        <p:nvSpPr>
          <p:cNvPr id="6" name="TextBox 5"/>
          <p:cNvSpPr txBox="1"/>
          <p:nvPr/>
        </p:nvSpPr>
        <p:spPr>
          <a:xfrm>
            <a:off x="2913715" y="3212976"/>
            <a:ext cx="5618725" cy="1200329"/>
          </a:xfrm>
          <a:prstGeom prst="rect">
            <a:avLst/>
          </a:prstGeom>
          <a:noFill/>
        </p:spPr>
        <p:txBody>
          <a:bodyPr wrap="square" rtlCol="0">
            <a:spAutoFit/>
          </a:bodyPr>
          <a:lstStyle/>
          <a:p>
            <a:r>
              <a:rPr lang="tr-TR" sz="7200" dirty="0" smtClean="0">
                <a:solidFill>
                  <a:schemeClr val="bg1">
                    <a:lumMod val="50000"/>
                  </a:schemeClr>
                </a:solidFill>
                <a:latin typeface="HelveticaNeueLT Pro 57 Cn" pitchFamily="34" charset="0"/>
              </a:rPr>
              <a:t>2 </a:t>
            </a:r>
            <a:r>
              <a:rPr lang="tr-TR" sz="7200" dirty="0" err="1" smtClean="0">
                <a:solidFill>
                  <a:schemeClr val="bg1">
                    <a:lumMod val="50000"/>
                  </a:schemeClr>
                </a:solidFill>
                <a:latin typeface="HelveticaNeueLT Pro 57 Cn" pitchFamily="34" charset="0"/>
              </a:rPr>
              <a:t>Teams</a:t>
            </a:r>
            <a:endParaRPr lang="en-US" sz="7200" dirty="0">
              <a:solidFill>
                <a:schemeClr val="bg1">
                  <a:lumMod val="50000"/>
                </a:schemeClr>
              </a:solidFill>
              <a:latin typeface="HelveticaNeueLT Pro 57 Cn" pitchFamily="34" charset="0"/>
            </a:endParaRPr>
          </a:p>
        </p:txBody>
      </p:sp>
    </p:spTree>
    <p:extLst>
      <p:ext uri="{BB962C8B-B14F-4D97-AF65-F5344CB8AC3E}">
        <p14:creationId xmlns:p14="http://schemas.microsoft.com/office/powerpoint/2010/main" val="18512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Belgelerim\Design Lab\Projects\ShadowPlay\ShadowPlay First Concepts\Presentations\hey\understanding-h525647a6\content\data\repo\635063427.jpe"/>
          <p:cNvPicPr>
            <a:picLocks noChangeAspect="1" noChangeArrowheads="1"/>
          </p:cNvPicPr>
          <p:nvPr/>
        </p:nvPicPr>
        <p:blipFill rotWithShape="1">
          <a:blip r:embed="rId2">
            <a:extLst>
              <a:ext uri="{28A0092B-C50C-407E-A947-70E740481C1C}">
                <a14:useLocalDpi xmlns:a14="http://schemas.microsoft.com/office/drawing/2010/main" val="0"/>
              </a:ext>
            </a:extLst>
          </a:blip>
          <a:srcRect b="55346"/>
          <a:stretch/>
        </p:blipFill>
        <p:spPr bwMode="auto">
          <a:xfrm>
            <a:off x="1259632" y="260648"/>
            <a:ext cx="6681045"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39552" y="486916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dirty="0" err="1" smtClean="0">
                <a:latin typeface="HelveticaNeueLT Pro 57 Cn" pitchFamily="34" charset="0"/>
                <a:cs typeface="Aharoni" panose="02010803020104030203" pitchFamily="2" charset="-79"/>
              </a:rPr>
              <a:t>Double</a:t>
            </a:r>
            <a:r>
              <a:rPr lang="tr-TR" sz="2800" dirty="0" smtClean="0">
                <a:latin typeface="HelveticaNeueLT Pro 57 Cn" pitchFamily="34" charset="0"/>
                <a:cs typeface="Aharoni" panose="02010803020104030203" pitchFamily="2" charset="-79"/>
              </a:rPr>
              <a:t> </a:t>
            </a:r>
            <a:r>
              <a:rPr lang="tr-TR" sz="2800" dirty="0" err="1" smtClean="0">
                <a:latin typeface="HelveticaNeueLT Pro 57 Cn" pitchFamily="34" charset="0"/>
                <a:cs typeface="Aharoni" panose="02010803020104030203" pitchFamily="2" charset="-79"/>
              </a:rPr>
              <a:t>Sided</a:t>
            </a:r>
            <a:r>
              <a:rPr lang="tr-TR" sz="2800" dirty="0" smtClean="0">
                <a:latin typeface="HelveticaNeueLT Pro 57 Cn" pitchFamily="34" charset="0"/>
                <a:cs typeface="Aharoni" panose="02010803020104030203" pitchFamily="2" charset="-79"/>
              </a:rPr>
              <a:t> </a:t>
            </a:r>
            <a:r>
              <a:rPr lang="tr-TR" sz="2800" dirty="0" err="1" smtClean="0">
                <a:latin typeface="HelveticaNeueLT Pro 35 Th" pitchFamily="34" charset="-94"/>
                <a:cs typeface="Aharoni" panose="02010803020104030203" pitchFamily="2" charset="-79"/>
              </a:rPr>
              <a:t>view</a:t>
            </a:r>
            <a:r>
              <a:rPr lang="tr-TR" sz="2800" dirty="0" smtClean="0">
                <a:latin typeface="HelveticaNeueLT Pro 35 Th" pitchFamily="34" charset="-94"/>
                <a:cs typeface="Aharoni" panose="02010803020104030203" pitchFamily="2" charset="-79"/>
              </a:rPr>
              <a:t> in </a:t>
            </a:r>
            <a:r>
              <a:rPr lang="tr-TR" sz="2800" dirty="0" err="1" smtClean="0">
                <a:latin typeface="HelveticaNeueLT Pro 35 Th" pitchFamily="34" charset="-94"/>
                <a:cs typeface="Aharoni" panose="02010803020104030203" pitchFamily="2" charset="-79"/>
              </a:rPr>
              <a:t>Shadow</a:t>
            </a:r>
            <a:r>
              <a:rPr lang="tr-TR" sz="2800" dirty="0" smtClean="0">
                <a:latin typeface="HelveticaNeueLT Pro 35 Th" pitchFamily="34" charset="-94"/>
                <a:cs typeface="Aharoni" panose="02010803020104030203" pitchFamily="2" charset="-79"/>
              </a:rPr>
              <a:t> Play</a:t>
            </a:r>
            <a:endParaRPr lang="en-US" sz="2800" dirty="0">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24850453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9552" y="2924944"/>
            <a:ext cx="8229600" cy="1143000"/>
          </a:xfrm>
        </p:spPr>
        <p:txBody>
          <a:bodyPr/>
          <a:lstStyle/>
          <a:p>
            <a:r>
              <a:rPr lang="tr-TR" dirty="0" err="1" smtClean="0">
                <a:latin typeface="HelveticaNeueLT Pro 35 Th" pitchFamily="34" charset="-94"/>
                <a:cs typeface="Aharoni" panose="02010803020104030203" pitchFamily="2" charset="-79"/>
              </a:rPr>
              <a:t>Results</a:t>
            </a:r>
            <a:endParaRPr lang="en-US" dirty="0">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372604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008000"/>
                </a:solidFill>
                <a:latin typeface="HelveticaNeueLT Pro 35 Th" pitchFamily="34" charset="-94"/>
                <a:cs typeface="Aharoni" panose="02010803020104030203" pitchFamily="2" charset="-79"/>
              </a:rPr>
              <a:t>User </a:t>
            </a:r>
            <a:r>
              <a:rPr lang="tr-TR" dirty="0" err="1" smtClean="0">
                <a:solidFill>
                  <a:srgbClr val="008000"/>
                </a:solidFill>
                <a:latin typeface="HelveticaNeueLT Pro 35 Th" pitchFamily="34" charset="-94"/>
                <a:cs typeface="Aharoni" panose="02010803020104030203" pitchFamily="2" charset="-79"/>
              </a:rPr>
              <a:t>Tests</a:t>
            </a:r>
            <a:endParaRPr lang="en-US" dirty="0">
              <a:solidFill>
                <a:srgbClr val="008000"/>
              </a:solidFill>
              <a:latin typeface="HelveticaNeueLT Pro 35 Th" pitchFamily="34" charset="-94"/>
              <a:cs typeface="Aharoni" panose="02010803020104030203" pitchFamily="2" charset="-79"/>
            </a:endParaRPr>
          </a:p>
        </p:txBody>
      </p:sp>
      <p:sp>
        <p:nvSpPr>
          <p:cNvPr id="14" name="Title 1"/>
          <p:cNvSpPr txBox="1">
            <a:spLocks/>
          </p:cNvSpPr>
          <p:nvPr/>
        </p:nvSpPr>
        <p:spPr>
          <a:xfrm>
            <a:off x="619944"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35 Th" pitchFamily="34" charset="-94"/>
                <a:cs typeface="Aharoni" panose="02010803020104030203" pitchFamily="2" charset="-79"/>
              </a:rPr>
              <a:t>170</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Touch</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6 </a:t>
            </a:r>
            <a:r>
              <a:rPr lang="tr-TR" sz="2800" dirty="0" err="1" smtClean="0">
                <a:solidFill>
                  <a:schemeClr val="bg1">
                    <a:lumMod val="50000"/>
                  </a:schemeClr>
                </a:solidFill>
                <a:latin typeface="HelveticaNeueLT Pro 57 Cn" pitchFamily="34" charset="0"/>
                <a:cs typeface="Aharoni" panose="02010803020104030203" pitchFamily="2" charset="-79"/>
              </a:rPr>
              <a:t>Categories</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Evaluation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Categories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Emotions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a:solidFill>
                <a:schemeClr val="bg1">
                  <a:lumMod val="50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8073970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008000"/>
                </a:solidFill>
                <a:latin typeface="HelveticaNeueLT Pro 35 Th" pitchFamily="34" charset="-94"/>
                <a:cs typeface="Aharoni" panose="02010803020104030203" pitchFamily="2" charset="-79"/>
              </a:rPr>
              <a:t>User </a:t>
            </a:r>
            <a:r>
              <a:rPr lang="tr-TR" dirty="0" err="1" smtClean="0">
                <a:solidFill>
                  <a:srgbClr val="008000"/>
                </a:solidFill>
                <a:latin typeface="HelveticaNeueLT Pro 35 Th" pitchFamily="34" charset="-94"/>
                <a:cs typeface="Aharoni" panose="02010803020104030203" pitchFamily="2" charset="-79"/>
              </a:rPr>
              <a:t>Tests</a:t>
            </a:r>
            <a:endParaRPr lang="en-US" dirty="0">
              <a:solidFill>
                <a:srgbClr val="008000"/>
              </a:solidFill>
              <a:latin typeface="HelveticaNeueLT Pro 35 Th" pitchFamily="34" charset="-94"/>
              <a:cs typeface="Aharoni" panose="02010803020104030203" pitchFamily="2" charset="-79"/>
            </a:endParaRPr>
          </a:p>
        </p:txBody>
      </p:sp>
      <p:sp>
        <p:nvSpPr>
          <p:cNvPr id="14" name="Title 1"/>
          <p:cNvSpPr txBox="1">
            <a:spLocks/>
          </p:cNvSpPr>
          <p:nvPr/>
        </p:nvSpPr>
        <p:spPr>
          <a:xfrm>
            <a:off x="619944"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35 Th" pitchFamily="34" charset="-94"/>
                <a:cs typeface="Aharoni" panose="02010803020104030203" pitchFamily="2" charset="-79"/>
              </a:rPr>
              <a:t>170</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Touch</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95000"/>
                  </a:schemeClr>
                </a:solidFill>
                <a:latin typeface="HelveticaNeueLT Pro 57 Cn" pitchFamily="34" charset="0"/>
                <a:cs typeface="Aharoni" panose="02010803020104030203" pitchFamily="2" charset="-79"/>
              </a:rPr>
              <a:t>6 </a:t>
            </a:r>
            <a:r>
              <a:rPr lang="tr-TR" sz="2800" dirty="0" err="1" smtClean="0">
                <a:solidFill>
                  <a:schemeClr val="bg1">
                    <a:lumMod val="95000"/>
                  </a:schemeClr>
                </a:solidFill>
                <a:latin typeface="HelveticaNeueLT Pro 57 Cn" pitchFamily="34" charset="0"/>
                <a:cs typeface="Aharoni" panose="02010803020104030203" pitchFamily="2" charset="-79"/>
              </a:rPr>
              <a:t>Categories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95000"/>
                  </a:schemeClr>
                </a:solidFill>
                <a:latin typeface="HelveticaNeueLT Pro 57 Cn" pitchFamily="34" charset="0"/>
                <a:cs typeface="Aharoni" panose="02010803020104030203" pitchFamily="2" charset="-79"/>
              </a:rPr>
              <a:t>Evaluation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Categories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Emotions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a:solidFill>
                <a:schemeClr val="bg1">
                  <a:lumMod val="50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884738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008000"/>
                </a:solidFill>
                <a:latin typeface="HelveticaNeueLT Pro 35 Th" pitchFamily="34" charset="-94"/>
                <a:cs typeface="Aharoni" panose="02010803020104030203" pitchFamily="2" charset="-79"/>
              </a:rPr>
              <a:t>User </a:t>
            </a:r>
            <a:r>
              <a:rPr lang="tr-TR" dirty="0" err="1" smtClean="0">
                <a:solidFill>
                  <a:srgbClr val="008000"/>
                </a:solidFill>
                <a:latin typeface="HelveticaNeueLT Pro 35 Th" pitchFamily="34" charset="-94"/>
                <a:cs typeface="Aharoni" panose="02010803020104030203" pitchFamily="2" charset="-79"/>
              </a:rPr>
              <a:t>Tests</a:t>
            </a:r>
            <a:endParaRPr lang="en-US" dirty="0">
              <a:solidFill>
                <a:srgbClr val="008000"/>
              </a:solidFill>
              <a:latin typeface="HelveticaNeueLT Pro 35 Th" pitchFamily="34" charset="-94"/>
              <a:cs typeface="Aharoni" panose="02010803020104030203" pitchFamily="2" charset="-79"/>
            </a:endParaRPr>
          </a:p>
        </p:txBody>
      </p:sp>
      <p:sp>
        <p:nvSpPr>
          <p:cNvPr id="14" name="Title 1"/>
          <p:cNvSpPr txBox="1">
            <a:spLocks/>
          </p:cNvSpPr>
          <p:nvPr/>
        </p:nvSpPr>
        <p:spPr>
          <a:xfrm>
            <a:off x="619944"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35 Th" pitchFamily="34" charset="-94"/>
                <a:cs typeface="Aharoni" panose="02010803020104030203" pitchFamily="2" charset="-79"/>
              </a:rPr>
              <a:t>170</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Touch</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Patterns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65000"/>
                  </a:schemeClr>
                </a:solidFill>
                <a:latin typeface="HelveticaNeueLT Pro 57 Cn" pitchFamily="34" charset="0"/>
                <a:cs typeface="Aharoni" panose="02010803020104030203" pitchFamily="2" charset="-79"/>
              </a:rPr>
              <a:t>6 </a:t>
            </a:r>
            <a:r>
              <a:rPr lang="tr-TR" sz="2800" dirty="0" err="1" smtClean="0">
                <a:solidFill>
                  <a:schemeClr val="bg1">
                    <a:lumMod val="65000"/>
                  </a:schemeClr>
                </a:solidFill>
                <a:latin typeface="HelveticaNeueLT Pro 57 Cn" pitchFamily="34" charset="0"/>
                <a:cs typeface="Aharoni" panose="02010803020104030203" pitchFamily="2" charset="-79"/>
              </a:rPr>
              <a:t>Categories</a:t>
            </a:r>
            <a:endParaRPr lang="tr-TR" sz="2800" dirty="0" smtClean="0">
              <a:solidFill>
                <a:schemeClr val="bg1">
                  <a:lumMod val="6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95000"/>
                  </a:schemeClr>
                </a:solidFill>
                <a:latin typeface="HelveticaNeueLT Pro 57 Cn" pitchFamily="34" charset="0"/>
                <a:cs typeface="Aharoni" panose="02010803020104030203" pitchFamily="2" charset="-79"/>
              </a:rPr>
              <a:t>Evaluation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Categories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Emotions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a:solidFill>
                <a:schemeClr val="bg1">
                  <a:lumMod val="50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3149032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008000"/>
                </a:solidFill>
                <a:latin typeface="HelveticaNeueLT Pro 35 Th" pitchFamily="34" charset="-94"/>
                <a:cs typeface="Aharoni" panose="02010803020104030203" pitchFamily="2" charset="-79"/>
              </a:rPr>
              <a:t>User </a:t>
            </a:r>
            <a:r>
              <a:rPr lang="tr-TR" dirty="0" err="1" smtClean="0">
                <a:solidFill>
                  <a:srgbClr val="008000"/>
                </a:solidFill>
                <a:latin typeface="HelveticaNeueLT Pro 35 Th" pitchFamily="34" charset="-94"/>
                <a:cs typeface="Aharoni" panose="02010803020104030203" pitchFamily="2" charset="-79"/>
              </a:rPr>
              <a:t>Tests</a:t>
            </a:r>
            <a:endParaRPr lang="en-US" dirty="0">
              <a:solidFill>
                <a:srgbClr val="008000"/>
              </a:solidFill>
              <a:latin typeface="HelveticaNeueLT Pro 35 Th" pitchFamily="34" charset="-94"/>
              <a:cs typeface="Aharoni" panose="02010803020104030203" pitchFamily="2" charset="-79"/>
            </a:endParaRPr>
          </a:p>
        </p:txBody>
      </p:sp>
      <p:sp>
        <p:nvSpPr>
          <p:cNvPr id="14" name="Title 1"/>
          <p:cNvSpPr txBox="1">
            <a:spLocks/>
          </p:cNvSpPr>
          <p:nvPr/>
        </p:nvSpPr>
        <p:spPr>
          <a:xfrm>
            <a:off x="619944"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35 Th" pitchFamily="34" charset="-94"/>
                <a:cs typeface="Aharoni" panose="02010803020104030203" pitchFamily="2" charset="-79"/>
              </a:rPr>
              <a:t>170</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Touch</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Patterns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95000"/>
                  </a:schemeClr>
                </a:solidFill>
                <a:latin typeface="HelveticaNeueLT Pro 57 Cn" pitchFamily="34" charset="0"/>
                <a:cs typeface="Aharoni" panose="02010803020104030203" pitchFamily="2" charset="-79"/>
              </a:rPr>
              <a:t>6 </a:t>
            </a:r>
            <a:r>
              <a:rPr lang="tr-TR" sz="2800" dirty="0" err="1" smtClean="0">
                <a:solidFill>
                  <a:schemeClr val="bg1">
                    <a:lumMod val="95000"/>
                  </a:schemeClr>
                </a:solidFill>
                <a:latin typeface="HelveticaNeueLT Pro 57 Cn" pitchFamily="34" charset="0"/>
                <a:cs typeface="Aharoni" panose="02010803020104030203" pitchFamily="2" charset="-79"/>
              </a:rPr>
              <a:t>Categories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65000"/>
                  </a:schemeClr>
                </a:solidFill>
                <a:latin typeface="HelveticaNeueLT Pro 57 Cn" pitchFamily="34" charset="0"/>
                <a:cs typeface="Aharoni" panose="02010803020104030203" pitchFamily="2" charset="-79"/>
              </a:rPr>
              <a:t>Evaluation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Categories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Emotions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a:solidFill>
                <a:schemeClr val="bg1">
                  <a:lumMod val="50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132200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008000"/>
                </a:solidFill>
                <a:latin typeface="HelveticaNeueLT Pro 35 Th" pitchFamily="34" charset="-94"/>
                <a:cs typeface="Aharoni" panose="02010803020104030203" pitchFamily="2" charset="-79"/>
              </a:rPr>
              <a:t>User </a:t>
            </a:r>
            <a:r>
              <a:rPr lang="tr-TR" dirty="0" err="1" smtClean="0">
                <a:solidFill>
                  <a:srgbClr val="008000"/>
                </a:solidFill>
                <a:latin typeface="HelveticaNeueLT Pro 35 Th" pitchFamily="34" charset="-94"/>
                <a:cs typeface="Aharoni" panose="02010803020104030203" pitchFamily="2" charset="-79"/>
              </a:rPr>
              <a:t>Tests</a:t>
            </a:r>
            <a:endParaRPr lang="en-US" dirty="0">
              <a:solidFill>
                <a:srgbClr val="008000"/>
              </a:solidFill>
              <a:latin typeface="HelveticaNeueLT Pro 35 Th" pitchFamily="34" charset="-94"/>
              <a:cs typeface="Aharoni" panose="02010803020104030203" pitchFamily="2" charset="-79"/>
            </a:endParaRPr>
          </a:p>
        </p:txBody>
      </p:sp>
      <p:sp>
        <p:nvSpPr>
          <p:cNvPr id="14" name="Title 1"/>
          <p:cNvSpPr txBox="1">
            <a:spLocks/>
          </p:cNvSpPr>
          <p:nvPr/>
        </p:nvSpPr>
        <p:spPr>
          <a:xfrm>
            <a:off x="619944"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35 Th" pitchFamily="34" charset="-94"/>
                <a:cs typeface="Aharoni" panose="02010803020104030203" pitchFamily="2" charset="-79"/>
              </a:rPr>
              <a:t>170</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Touch</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Patterns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95000"/>
                  </a:schemeClr>
                </a:solidFill>
                <a:latin typeface="HelveticaNeueLT Pro 57 Cn" pitchFamily="34" charset="0"/>
                <a:cs typeface="Aharoni" panose="02010803020104030203" pitchFamily="2" charset="-79"/>
              </a:rPr>
              <a:t>6 </a:t>
            </a:r>
            <a:r>
              <a:rPr lang="tr-TR" sz="2800" dirty="0" err="1" smtClean="0">
                <a:solidFill>
                  <a:schemeClr val="bg1">
                    <a:lumMod val="95000"/>
                  </a:schemeClr>
                </a:solidFill>
                <a:latin typeface="HelveticaNeueLT Pro 57 Cn" pitchFamily="34" charset="0"/>
                <a:cs typeface="Aharoni" panose="02010803020104030203" pitchFamily="2" charset="-79"/>
              </a:rPr>
              <a:t>Categories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95000"/>
                  </a:schemeClr>
                </a:solidFill>
                <a:latin typeface="HelveticaNeueLT Pro 57 Cn" pitchFamily="34" charset="0"/>
                <a:cs typeface="Aharoni" panose="02010803020104030203" pitchFamily="2" charset="-79"/>
              </a:rPr>
              <a:t>Evaluation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Categories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65000"/>
                  </a:schemeClr>
                </a:solidFill>
                <a:latin typeface="HelveticaNeueLT Pro 57 Cn" pitchFamily="34" charset="0"/>
                <a:cs typeface="Aharoni" panose="02010803020104030203" pitchFamily="2" charset="-79"/>
              </a:rPr>
              <a:t>Emotions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a:solidFill>
                <a:schemeClr val="bg1">
                  <a:lumMod val="50000"/>
                </a:schemeClr>
              </a:solidFill>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39335835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0" y="4350710"/>
            <a:ext cx="1094513" cy="10945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1" y="3042056"/>
            <a:ext cx="1094513" cy="10945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760755"/>
            <a:ext cx="1094513" cy="109451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743" y="4350711"/>
            <a:ext cx="1094513" cy="109451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743" y="1784731"/>
            <a:ext cx="1094513" cy="109451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742" y="3036012"/>
            <a:ext cx="1094513" cy="1094513"/>
          </a:xfrm>
          <a:prstGeom prst="rect">
            <a:avLst/>
          </a:prstGeom>
        </p:spPr>
      </p:pic>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17" name="Title 1"/>
          <p:cNvSpPr txBox="1">
            <a:spLocks/>
          </p:cNvSpPr>
          <p:nvPr/>
        </p:nvSpPr>
        <p:spPr>
          <a:xfrm>
            <a:off x="2039255" y="1899939"/>
            <a:ext cx="217270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smtClean="0">
                <a:solidFill>
                  <a:schemeClr val="bg1">
                    <a:lumMod val="50000"/>
                  </a:schemeClr>
                </a:solidFill>
                <a:latin typeface="HelveticaNeueLT Pro 57 Cn" pitchFamily="34" charset="0"/>
                <a:cs typeface="Aharoni" panose="02010803020104030203" pitchFamily="2" charset="-79"/>
              </a:rPr>
              <a:t>Direct </a:t>
            </a:r>
            <a:r>
              <a:rPr lang="tr-TR" sz="2000" dirty="0" err="1" smtClean="0">
                <a:solidFill>
                  <a:schemeClr val="bg1">
                    <a:lumMod val="50000"/>
                  </a:schemeClr>
                </a:solidFill>
                <a:latin typeface="HelveticaNeueLT Pro 57 Cn" pitchFamily="34" charset="0"/>
                <a:cs typeface="Aharoni" panose="02010803020104030203" pitchFamily="2" charset="-79"/>
              </a:rPr>
              <a:t>Manipulation</a:t>
            </a:r>
            <a:endParaRPr lang="en-US" sz="2000" dirty="0">
              <a:solidFill>
                <a:schemeClr val="bg1">
                  <a:lumMod val="50000"/>
                </a:schemeClr>
              </a:solidFill>
              <a:latin typeface="HelveticaNeueLT Pro 57 Cn" pitchFamily="34" charset="0"/>
              <a:cs typeface="Aharoni" panose="02010803020104030203" pitchFamily="2" charset="-79"/>
            </a:endParaRPr>
          </a:p>
        </p:txBody>
      </p:sp>
      <p:sp>
        <p:nvSpPr>
          <p:cNvPr id="18" name="Title 1"/>
          <p:cNvSpPr txBox="1">
            <a:spLocks/>
          </p:cNvSpPr>
          <p:nvPr/>
        </p:nvSpPr>
        <p:spPr>
          <a:xfrm>
            <a:off x="2123728" y="3151220"/>
            <a:ext cx="217270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smtClean="0">
                <a:solidFill>
                  <a:schemeClr val="bg1">
                    <a:lumMod val="50000"/>
                  </a:schemeClr>
                </a:solidFill>
                <a:latin typeface="HelveticaNeueLT Pro 57 Cn" pitchFamily="34" charset="0"/>
                <a:cs typeface="Aharoni" panose="02010803020104030203" pitchFamily="2" charset="-79"/>
              </a:rPr>
              <a:t>3D Space</a:t>
            </a:r>
            <a:endParaRPr lang="en-US" sz="2000" dirty="0">
              <a:solidFill>
                <a:schemeClr val="bg1">
                  <a:lumMod val="50000"/>
                </a:schemeClr>
              </a:solidFill>
              <a:latin typeface="HelveticaNeueLT Pro 57 Cn" pitchFamily="34" charset="0"/>
              <a:cs typeface="Aharoni" panose="02010803020104030203" pitchFamily="2" charset="-79"/>
            </a:endParaRPr>
          </a:p>
        </p:txBody>
      </p:sp>
      <p:sp>
        <p:nvSpPr>
          <p:cNvPr id="19" name="Title 1"/>
          <p:cNvSpPr txBox="1">
            <a:spLocks/>
          </p:cNvSpPr>
          <p:nvPr/>
        </p:nvSpPr>
        <p:spPr>
          <a:xfrm>
            <a:off x="2123728" y="4465919"/>
            <a:ext cx="217270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err="1" smtClean="0">
                <a:solidFill>
                  <a:schemeClr val="bg1">
                    <a:lumMod val="50000"/>
                  </a:schemeClr>
                </a:solidFill>
                <a:latin typeface="HelveticaNeueLT Pro 57 Cn" pitchFamily="34" charset="0"/>
                <a:cs typeface="Aharoni" panose="02010803020104030203" pitchFamily="2" charset="-79"/>
              </a:rPr>
              <a:t>Hand</a:t>
            </a:r>
            <a:r>
              <a:rPr lang="tr-TR" sz="2000" dirty="0" smtClean="0">
                <a:solidFill>
                  <a:schemeClr val="bg1">
                    <a:lumMod val="50000"/>
                  </a:schemeClr>
                </a:solidFill>
                <a:latin typeface="HelveticaNeueLT Pro 57 Cn" pitchFamily="34" charset="0"/>
                <a:cs typeface="Aharoni" panose="02010803020104030203" pitchFamily="2" charset="-79"/>
              </a:rPr>
              <a:t> </a:t>
            </a:r>
            <a:r>
              <a:rPr lang="tr-TR" sz="2000" dirty="0" err="1" smtClean="0">
                <a:solidFill>
                  <a:schemeClr val="bg1">
                    <a:lumMod val="50000"/>
                  </a:schemeClr>
                </a:solidFill>
                <a:latin typeface="HelveticaNeueLT Pro 57 Cn" pitchFamily="34" charset="0"/>
                <a:cs typeface="Aharoni" panose="02010803020104030203" pitchFamily="2" charset="-79"/>
              </a:rPr>
              <a:t>Posture</a:t>
            </a:r>
            <a:endParaRPr lang="en-US" sz="2000" dirty="0">
              <a:solidFill>
                <a:schemeClr val="bg1">
                  <a:lumMod val="50000"/>
                </a:schemeClr>
              </a:solidFill>
              <a:latin typeface="HelveticaNeueLT Pro 57 Cn" pitchFamily="34" charset="0"/>
              <a:cs typeface="Aharoni" panose="02010803020104030203" pitchFamily="2" charset="-79"/>
            </a:endParaRPr>
          </a:p>
        </p:txBody>
      </p:sp>
      <p:sp>
        <p:nvSpPr>
          <p:cNvPr id="20" name="Title 1"/>
          <p:cNvSpPr txBox="1">
            <a:spLocks/>
          </p:cNvSpPr>
          <p:nvPr/>
        </p:nvSpPr>
        <p:spPr>
          <a:xfrm>
            <a:off x="6084168" y="1875963"/>
            <a:ext cx="217270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err="1" smtClean="0">
                <a:solidFill>
                  <a:schemeClr val="bg1">
                    <a:lumMod val="50000"/>
                  </a:schemeClr>
                </a:solidFill>
                <a:latin typeface="HelveticaNeueLT Pro 57 Cn" pitchFamily="34" charset="0"/>
                <a:cs typeface="Aharoni" panose="02010803020104030203" pitchFamily="2" charset="-79"/>
              </a:rPr>
              <a:t>Two</a:t>
            </a:r>
            <a:r>
              <a:rPr lang="tr-TR" sz="2000" dirty="0" smtClean="0">
                <a:solidFill>
                  <a:schemeClr val="bg1">
                    <a:lumMod val="50000"/>
                  </a:schemeClr>
                </a:solidFill>
                <a:latin typeface="HelveticaNeueLT Pro 57 Cn" pitchFamily="34" charset="0"/>
                <a:cs typeface="Aharoni" panose="02010803020104030203" pitchFamily="2" charset="-79"/>
              </a:rPr>
              <a:t> Hands</a:t>
            </a:r>
            <a:endParaRPr lang="en-US" sz="2000" dirty="0">
              <a:solidFill>
                <a:schemeClr val="bg1">
                  <a:lumMod val="50000"/>
                </a:schemeClr>
              </a:solidFill>
              <a:latin typeface="HelveticaNeueLT Pro 57 Cn" pitchFamily="34" charset="0"/>
              <a:cs typeface="Aharoni" panose="02010803020104030203" pitchFamily="2" charset="-79"/>
            </a:endParaRPr>
          </a:p>
        </p:txBody>
      </p:sp>
      <p:sp>
        <p:nvSpPr>
          <p:cNvPr id="21" name="Title 1"/>
          <p:cNvSpPr txBox="1">
            <a:spLocks/>
          </p:cNvSpPr>
          <p:nvPr/>
        </p:nvSpPr>
        <p:spPr>
          <a:xfrm>
            <a:off x="6143711" y="3157264"/>
            <a:ext cx="217270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lumMod val="50000"/>
                  </a:schemeClr>
                </a:solidFill>
                <a:latin typeface="HelveticaNeueLT Pro 57 Cn" pitchFamily="34" charset="0"/>
                <a:cs typeface="Aharoni" panose="02010803020104030203" pitchFamily="2" charset="-79"/>
              </a:rPr>
              <a:t>Physical Impact</a:t>
            </a:r>
            <a:endParaRPr lang="en-US" sz="2000" dirty="0">
              <a:solidFill>
                <a:schemeClr val="bg1">
                  <a:lumMod val="50000"/>
                </a:schemeClr>
              </a:solidFill>
              <a:latin typeface="HelveticaNeueLT Pro 57 Cn" pitchFamily="34" charset="0"/>
              <a:cs typeface="Aharoni" panose="02010803020104030203" pitchFamily="2" charset="-79"/>
            </a:endParaRPr>
          </a:p>
        </p:txBody>
      </p:sp>
      <p:sp>
        <p:nvSpPr>
          <p:cNvPr id="22" name="Title 1"/>
          <p:cNvSpPr txBox="1">
            <a:spLocks/>
          </p:cNvSpPr>
          <p:nvPr/>
        </p:nvSpPr>
        <p:spPr>
          <a:xfrm>
            <a:off x="6156176" y="4471539"/>
            <a:ext cx="217270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err="1" smtClean="0">
                <a:solidFill>
                  <a:schemeClr val="bg1">
                    <a:lumMod val="50000"/>
                  </a:schemeClr>
                </a:solidFill>
                <a:latin typeface="HelveticaNeueLT Pro 57 Cn" pitchFamily="34" charset="0"/>
                <a:cs typeface="Aharoni" panose="02010803020104030203" pitchFamily="2" charset="-79"/>
              </a:rPr>
              <a:t>Two</a:t>
            </a:r>
            <a:r>
              <a:rPr lang="tr-TR" sz="2000" dirty="0" smtClean="0">
                <a:solidFill>
                  <a:schemeClr val="bg1">
                    <a:lumMod val="50000"/>
                  </a:schemeClr>
                </a:solidFill>
                <a:latin typeface="HelveticaNeueLT Pro 57 Cn" pitchFamily="34" charset="0"/>
                <a:cs typeface="Aharoni" panose="02010803020104030203" pitchFamily="2" charset="-79"/>
              </a:rPr>
              <a:t> User</a:t>
            </a:r>
            <a:endParaRPr lang="en-US" sz="2000" dirty="0">
              <a:solidFill>
                <a:schemeClr val="bg1">
                  <a:lumMod val="50000"/>
                </a:schemeClr>
              </a:solidFill>
              <a:latin typeface="HelveticaNeueLT Pro 57 Cn" pitchFamily="34" charset="0"/>
              <a:cs typeface="Aharoni" panose="02010803020104030203" pitchFamily="2" charset="-79"/>
            </a:endParaRPr>
          </a:p>
        </p:txBody>
      </p:sp>
      <p:sp>
        <p:nvSpPr>
          <p:cNvPr id="23"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rgbClr val="008000"/>
                </a:solidFill>
                <a:latin typeface="HelveticaNeueLT Pro 67 MdCn" pitchFamily="34" charset="-94"/>
                <a:cs typeface="Aharoni" panose="02010803020104030203" pitchFamily="2" charset="-79"/>
              </a:rPr>
              <a:t>Categories</a:t>
            </a:r>
            <a:endParaRPr lang="en-US" sz="2400" dirty="0">
              <a:solidFill>
                <a:srgbClr val="008000"/>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350112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124" y="2737728"/>
            <a:ext cx="1931752" cy="1931752"/>
          </a:xfrm>
          <a:prstGeom prst="rect">
            <a:avLst/>
          </a:prstGeom>
        </p:spPr>
      </p:pic>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17" name="Title 1"/>
          <p:cNvSpPr txBox="1">
            <a:spLocks/>
          </p:cNvSpPr>
          <p:nvPr/>
        </p:nvSpPr>
        <p:spPr>
          <a:xfrm>
            <a:off x="3347864" y="-99392"/>
            <a:ext cx="4620977" cy="21051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latin typeface="HelveticaNeueLT Pro 35 Th" pitchFamily="34" charset="-94"/>
            </a:endParaRPr>
          </a:p>
        </p:txBody>
      </p:sp>
      <p:sp>
        <p:nvSpPr>
          <p:cNvPr id="23" name="Title 1"/>
          <p:cNvSpPr txBox="1">
            <a:spLocks/>
          </p:cNvSpPr>
          <p:nvPr/>
        </p:nvSpPr>
        <p:spPr>
          <a:xfrm>
            <a:off x="3671900" y="2132856"/>
            <a:ext cx="18002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1600" dirty="0" smtClean="0">
                <a:solidFill>
                  <a:schemeClr val="bg1">
                    <a:lumMod val="50000"/>
                  </a:schemeClr>
                </a:solidFill>
                <a:latin typeface="HelveticaNeueLT Pro 57 Cn" pitchFamily="34" charset="0"/>
                <a:cs typeface="Aharoni" panose="02010803020104030203" pitchFamily="2" charset="-79"/>
              </a:rPr>
              <a:t>Direct </a:t>
            </a:r>
            <a:r>
              <a:rPr lang="tr-TR" sz="1600" dirty="0" err="1" smtClean="0">
                <a:solidFill>
                  <a:schemeClr val="bg1">
                    <a:lumMod val="50000"/>
                  </a:schemeClr>
                </a:solidFill>
                <a:latin typeface="HelveticaNeueLT Pro 57 Cn" pitchFamily="34" charset="0"/>
                <a:cs typeface="Aharoni" panose="02010803020104030203" pitchFamily="2" charset="-79"/>
              </a:rPr>
              <a:t>Manipulation</a:t>
            </a:r>
            <a:endParaRPr lang="en-US" sz="1600" dirty="0">
              <a:solidFill>
                <a:schemeClr val="bg1">
                  <a:lumMod val="50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943150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17" name="Title 1"/>
          <p:cNvSpPr txBox="1">
            <a:spLocks/>
          </p:cNvSpPr>
          <p:nvPr/>
        </p:nvSpPr>
        <p:spPr>
          <a:xfrm>
            <a:off x="3047366" y="2651041"/>
            <a:ext cx="4620977" cy="210512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latin typeface="HelveticaNeueLT Pro 35 Th" pitchFamily="34" charset="-94"/>
            </a:endParaRPr>
          </a:p>
        </p:txBody>
      </p:sp>
      <p:sp>
        <p:nvSpPr>
          <p:cNvPr id="23" name="Title 1"/>
          <p:cNvSpPr txBox="1">
            <a:spLocks/>
          </p:cNvSpPr>
          <p:nvPr/>
        </p:nvSpPr>
        <p:spPr>
          <a:xfrm>
            <a:off x="3602431" y="2132856"/>
            <a:ext cx="1939139"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600" dirty="0" smtClean="0">
                <a:solidFill>
                  <a:schemeClr val="bg1">
                    <a:lumMod val="50000"/>
                  </a:schemeClr>
                </a:solidFill>
                <a:latin typeface="HelveticaNeueLT Pro 57 Cn" pitchFamily="34" charset="0"/>
                <a:cs typeface="Aharoni" panose="02010803020104030203" pitchFamily="2" charset="-79"/>
              </a:rPr>
              <a:t>Two Hands</a:t>
            </a:r>
            <a:endParaRPr lang="en-US" sz="1600" dirty="0">
              <a:solidFill>
                <a:schemeClr val="bg1">
                  <a:lumMod val="50000"/>
                </a:schemeClr>
              </a:solidFill>
              <a:latin typeface="HelveticaNeueLT Pro 57 Cn" pitchFamily="34" charset="0"/>
              <a:cs typeface="Aharoni" panose="02010803020104030203" pitchFamily="2" charset="-79"/>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431" y="2708920"/>
            <a:ext cx="1939139" cy="1939139"/>
          </a:xfrm>
          <a:prstGeom prst="rect">
            <a:avLst/>
          </a:prstGeom>
        </p:spPr>
      </p:pic>
    </p:spTree>
    <p:extLst>
      <p:ext uri="{BB962C8B-B14F-4D97-AF65-F5344CB8AC3E}">
        <p14:creationId xmlns:p14="http://schemas.microsoft.com/office/powerpoint/2010/main" val="949222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23" name="Title 1"/>
          <p:cNvSpPr txBox="1">
            <a:spLocks/>
          </p:cNvSpPr>
          <p:nvPr/>
        </p:nvSpPr>
        <p:spPr>
          <a:xfrm>
            <a:off x="3602431" y="2132856"/>
            <a:ext cx="1939139"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600" dirty="0" err="1" smtClean="0">
                <a:solidFill>
                  <a:schemeClr val="bg1">
                    <a:lumMod val="50000"/>
                  </a:schemeClr>
                </a:solidFill>
                <a:latin typeface="HelveticaNeueLT Pro 57 Cn" pitchFamily="34" charset="0"/>
                <a:cs typeface="Aharoni" panose="02010803020104030203" pitchFamily="2" charset="-79"/>
              </a:rPr>
              <a:t>Hand</a:t>
            </a:r>
            <a:r>
              <a:rPr lang="tr-TR" sz="1600" dirty="0" smtClean="0">
                <a:solidFill>
                  <a:schemeClr val="bg1">
                    <a:lumMod val="50000"/>
                  </a:schemeClr>
                </a:solidFill>
                <a:latin typeface="HelveticaNeueLT Pro 57 Cn" pitchFamily="34" charset="0"/>
                <a:cs typeface="Aharoni" panose="02010803020104030203" pitchFamily="2" charset="-79"/>
              </a:rPr>
              <a:t> </a:t>
            </a:r>
            <a:r>
              <a:rPr lang="tr-TR" sz="1600" dirty="0" err="1" smtClean="0">
                <a:solidFill>
                  <a:schemeClr val="bg1">
                    <a:lumMod val="50000"/>
                  </a:schemeClr>
                </a:solidFill>
                <a:latin typeface="HelveticaNeueLT Pro 57 Cn" pitchFamily="34" charset="0"/>
                <a:cs typeface="Aharoni" panose="02010803020104030203" pitchFamily="2" charset="-79"/>
              </a:rPr>
              <a:t>Posture</a:t>
            </a:r>
            <a:endParaRPr lang="en-US" sz="1600" dirty="0">
              <a:solidFill>
                <a:schemeClr val="bg1">
                  <a:lumMod val="50000"/>
                </a:schemeClr>
              </a:solidFill>
              <a:latin typeface="HelveticaNeueLT Pro 57 Cn" pitchFamily="34" charset="0"/>
              <a:cs typeface="Aharoni" panose="02010803020104030203" pitchFamily="2" charset="-79"/>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430" y="2708920"/>
            <a:ext cx="1939140" cy="1939140"/>
          </a:xfrm>
          <a:prstGeom prst="rect">
            <a:avLst/>
          </a:prstGeom>
        </p:spPr>
      </p:pic>
    </p:spTree>
    <p:extLst>
      <p:ext uri="{BB962C8B-B14F-4D97-AF65-F5344CB8AC3E}">
        <p14:creationId xmlns:p14="http://schemas.microsoft.com/office/powerpoint/2010/main" val="4125820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Belgelerim\Design Lab\Projects\ShadowPlay\ShadowPlay First Concepts\Presentations\hey\understanding-h525647a6\content\data\repo\6364903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746" y="1500628"/>
            <a:ext cx="4784509" cy="385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629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17" name="Title 1"/>
          <p:cNvSpPr txBox="1">
            <a:spLocks/>
          </p:cNvSpPr>
          <p:nvPr/>
        </p:nvSpPr>
        <p:spPr>
          <a:xfrm>
            <a:off x="3047366" y="2651041"/>
            <a:ext cx="4620977" cy="2290127"/>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latin typeface="HelveticaNeueLT Pro 35 Th" pitchFamily="34" charset="-94"/>
            </a:endParaRPr>
          </a:p>
        </p:txBody>
      </p:sp>
      <p:sp>
        <p:nvSpPr>
          <p:cNvPr id="23" name="Title 1"/>
          <p:cNvSpPr txBox="1">
            <a:spLocks/>
          </p:cNvSpPr>
          <p:nvPr/>
        </p:nvSpPr>
        <p:spPr>
          <a:xfrm>
            <a:off x="3602431" y="2132856"/>
            <a:ext cx="1939139"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600" dirty="0" err="1" smtClean="0">
                <a:solidFill>
                  <a:schemeClr val="bg1">
                    <a:lumMod val="50000"/>
                  </a:schemeClr>
                </a:solidFill>
                <a:latin typeface="HelveticaNeueLT Pro 57 Cn" pitchFamily="34" charset="0"/>
                <a:cs typeface="Aharoni" panose="02010803020104030203" pitchFamily="2" charset="-79"/>
              </a:rPr>
              <a:t>Two</a:t>
            </a:r>
            <a:r>
              <a:rPr lang="tr-TR" sz="1600" dirty="0" smtClean="0">
                <a:solidFill>
                  <a:schemeClr val="bg1">
                    <a:lumMod val="50000"/>
                  </a:schemeClr>
                </a:solidFill>
                <a:latin typeface="HelveticaNeueLT Pro 57 Cn" pitchFamily="34" charset="0"/>
                <a:cs typeface="Aharoni" panose="02010803020104030203" pitchFamily="2" charset="-79"/>
              </a:rPr>
              <a:t> User</a:t>
            </a:r>
            <a:endParaRPr lang="en-US" sz="1600" dirty="0">
              <a:solidFill>
                <a:schemeClr val="bg1">
                  <a:lumMod val="50000"/>
                </a:schemeClr>
              </a:solidFill>
              <a:latin typeface="HelveticaNeueLT Pro 57 Cn" pitchFamily="34" charset="0"/>
              <a:cs typeface="Aharoni" panose="02010803020104030203" pitchFamily="2" charset="-79"/>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430" y="2708920"/>
            <a:ext cx="1939140" cy="1939140"/>
          </a:xfrm>
          <a:prstGeom prst="rect">
            <a:avLst/>
          </a:prstGeom>
        </p:spPr>
      </p:pic>
    </p:spTree>
    <p:extLst>
      <p:ext uri="{BB962C8B-B14F-4D97-AF65-F5344CB8AC3E}">
        <p14:creationId xmlns:p14="http://schemas.microsoft.com/office/powerpoint/2010/main" val="2632457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17" name="Title 1"/>
          <p:cNvSpPr txBox="1">
            <a:spLocks/>
          </p:cNvSpPr>
          <p:nvPr/>
        </p:nvSpPr>
        <p:spPr>
          <a:xfrm>
            <a:off x="3047366" y="2651041"/>
            <a:ext cx="4620977" cy="2290127"/>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latin typeface="HelveticaNeueLT Pro 35 Th" pitchFamily="34" charset="-94"/>
            </a:endParaRPr>
          </a:p>
        </p:txBody>
      </p:sp>
      <p:sp>
        <p:nvSpPr>
          <p:cNvPr id="23" name="Title 1"/>
          <p:cNvSpPr txBox="1">
            <a:spLocks/>
          </p:cNvSpPr>
          <p:nvPr/>
        </p:nvSpPr>
        <p:spPr>
          <a:xfrm>
            <a:off x="3602431" y="2132856"/>
            <a:ext cx="1939139"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600" dirty="0" smtClean="0">
                <a:solidFill>
                  <a:schemeClr val="bg1">
                    <a:lumMod val="50000"/>
                  </a:schemeClr>
                </a:solidFill>
                <a:latin typeface="HelveticaNeueLT Pro 57 Cn" pitchFamily="34" charset="0"/>
                <a:cs typeface="Aharoni" panose="02010803020104030203" pitchFamily="2" charset="-79"/>
              </a:rPr>
              <a:t>Physical Impact</a:t>
            </a:r>
            <a:endParaRPr lang="en-US" sz="1600" dirty="0">
              <a:solidFill>
                <a:schemeClr val="bg1">
                  <a:lumMod val="50000"/>
                </a:schemeClr>
              </a:solidFill>
              <a:latin typeface="HelveticaNeueLT Pro 57 Cn" pitchFamily="34" charset="0"/>
              <a:cs typeface="Aharoni" panose="02010803020104030203" pitchFamily="2" charset="-79"/>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431" y="2708920"/>
            <a:ext cx="1939139" cy="1939139"/>
          </a:xfrm>
          <a:prstGeom prst="rect">
            <a:avLst/>
          </a:prstGeom>
        </p:spPr>
      </p:pic>
    </p:spTree>
    <p:extLst>
      <p:ext uri="{BB962C8B-B14F-4D97-AF65-F5344CB8AC3E}">
        <p14:creationId xmlns:p14="http://schemas.microsoft.com/office/powerpoint/2010/main" val="8287560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17" name="Title 1"/>
          <p:cNvSpPr txBox="1">
            <a:spLocks/>
          </p:cNvSpPr>
          <p:nvPr/>
        </p:nvSpPr>
        <p:spPr>
          <a:xfrm>
            <a:off x="3047366" y="2651041"/>
            <a:ext cx="4620977" cy="2290127"/>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latin typeface="HelveticaNeueLT Pro 35 Th" pitchFamily="34" charset="-94"/>
            </a:endParaRPr>
          </a:p>
        </p:txBody>
      </p:sp>
      <p:sp>
        <p:nvSpPr>
          <p:cNvPr id="23" name="Title 1"/>
          <p:cNvSpPr txBox="1">
            <a:spLocks/>
          </p:cNvSpPr>
          <p:nvPr/>
        </p:nvSpPr>
        <p:spPr>
          <a:xfrm>
            <a:off x="3602431" y="2132856"/>
            <a:ext cx="1939139"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600" dirty="0" smtClean="0">
                <a:solidFill>
                  <a:schemeClr val="bg1">
                    <a:lumMod val="50000"/>
                  </a:schemeClr>
                </a:solidFill>
                <a:latin typeface="HelveticaNeueLT Pro 57 Cn" pitchFamily="34" charset="0"/>
                <a:cs typeface="Aharoni" panose="02010803020104030203" pitchFamily="2" charset="-79"/>
              </a:rPr>
              <a:t>3D Space</a:t>
            </a:r>
            <a:endParaRPr lang="en-US" sz="1600" dirty="0">
              <a:solidFill>
                <a:schemeClr val="bg1">
                  <a:lumMod val="50000"/>
                </a:schemeClr>
              </a:solidFill>
              <a:latin typeface="HelveticaNeueLT Pro 57 Cn" pitchFamily="34" charset="0"/>
              <a:cs typeface="Aharoni" panose="02010803020104030203" pitchFamily="2" charset="-79"/>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431" y="2708920"/>
            <a:ext cx="1939139" cy="1939139"/>
          </a:xfrm>
          <a:prstGeom prst="rect">
            <a:avLst/>
          </a:prstGeom>
        </p:spPr>
      </p:pic>
    </p:spTree>
    <p:extLst>
      <p:ext uri="{BB962C8B-B14F-4D97-AF65-F5344CB8AC3E}">
        <p14:creationId xmlns:p14="http://schemas.microsoft.com/office/powerpoint/2010/main" val="30305165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619944" y="3356992"/>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lumMod val="50000"/>
                  </a:schemeClr>
                </a:solidFill>
                <a:latin typeface="HelveticaNeueLT Pro 57 Cn" pitchFamily="34" charset="0"/>
                <a:cs typeface="Aharoni" panose="02010803020104030203" pitchFamily="2" charset="-79"/>
              </a:rPr>
              <a:t>Intuitiveness</a:t>
            </a:r>
          </a:p>
          <a:p>
            <a:pPr algn="l"/>
            <a:endParaRPr lang="en-US" sz="2800" dirty="0" smtClean="0">
              <a:solidFill>
                <a:schemeClr val="bg1">
                  <a:lumMod val="50000"/>
                </a:schemeClr>
              </a:solidFill>
              <a:latin typeface="HelveticaNeueLT Pro 67 MdCn" pitchFamily="34" charset="-94"/>
              <a:cs typeface="Aharoni" panose="02010803020104030203" pitchFamily="2" charset="-79"/>
            </a:endParaRPr>
          </a:p>
        </p:txBody>
      </p:sp>
      <p:sp>
        <p:nvSpPr>
          <p:cNvPr id="8" name="Title 1"/>
          <p:cNvSpPr txBox="1">
            <a:spLocks/>
          </p:cNvSpPr>
          <p:nvPr/>
        </p:nvSpPr>
        <p:spPr>
          <a:xfrm>
            <a:off x="611560" y="3717032"/>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800" dirty="0" err="1" smtClean="0">
                <a:solidFill>
                  <a:schemeClr val="bg1">
                    <a:lumMod val="50000"/>
                  </a:schemeClr>
                </a:solidFill>
                <a:latin typeface="HelveticaNeueLT Pro 57 Cn" pitchFamily="34" charset="0"/>
                <a:cs typeface="Aharoni" panose="02010803020104030203" pitchFamily="2" charset="-79"/>
              </a:rPr>
              <a:t>Exclusiveness</a:t>
            </a:r>
            <a:endParaRPr lang="en-US" sz="2800" dirty="0" smtClean="0">
              <a:solidFill>
                <a:schemeClr val="bg1">
                  <a:lumMod val="50000"/>
                </a:schemeClr>
              </a:solidFill>
              <a:latin typeface="HelveticaNeueLT Pro 57 Cn" pitchFamily="34" charset="0"/>
              <a:cs typeface="Aharoni" panose="02010803020104030203" pitchFamily="2" charset="-79"/>
            </a:endParaRPr>
          </a:p>
        </p:txBody>
      </p:sp>
      <p:sp>
        <p:nvSpPr>
          <p:cNvPr id="9" name="Title 1"/>
          <p:cNvSpPr txBox="1">
            <a:spLocks/>
          </p:cNvSpPr>
          <p:nvPr/>
        </p:nvSpPr>
        <p:spPr>
          <a:xfrm>
            <a:off x="611560" y="1988841"/>
            <a:ext cx="7946163" cy="144015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a:solidFill>
                  <a:schemeClr val="tx1">
                    <a:lumMod val="65000"/>
                    <a:lumOff val="35000"/>
                  </a:schemeClr>
                </a:solidFill>
                <a:latin typeface="HelveticaNeueLT Pro 35 Th" pitchFamily="34" charset="-94"/>
              </a:rPr>
              <a:t>F</a:t>
            </a:r>
            <a:r>
              <a:rPr lang="en-US" sz="2000" dirty="0" err="1" smtClean="0">
                <a:solidFill>
                  <a:schemeClr val="tx1">
                    <a:lumMod val="65000"/>
                    <a:lumOff val="35000"/>
                  </a:schemeClr>
                </a:solidFill>
                <a:latin typeface="HelveticaNeueLT Pro 35 Th" pitchFamily="34" charset="-94"/>
              </a:rPr>
              <a:t>irst</a:t>
            </a:r>
            <a:r>
              <a:rPr lang="en-US" sz="2000" dirty="0" smtClean="0">
                <a:solidFill>
                  <a:schemeClr val="tx1">
                    <a:lumMod val="65000"/>
                    <a:lumOff val="35000"/>
                  </a:schemeClr>
                </a:solidFill>
                <a:latin typeface="HelveticaNeueLT Pro 35 Th" pitchFamily="34" charset="-94"/>
              </a:rPr>
              <a:t> </a:t>
            </a:r>
            <a:r>
              <a:rPr lang="en-US" sz="2000" dirty="0">
                <a:solidFill>
                  <a:schemeClr val="tx1">
                    <a:lumMod val="65000"/>
                    <a:lumOff val="35000"/>
                  </a:schemeClr>
                </a:solidFill>
                <a:latin typeface="HelveticaNeueLT Pro 35 Th" pitchFamily="34" charset="-94"/>
              </a:rPr>
              <a:t>proposals of the </a:t>
            </a:r>
            <a:r>
              <a:rPr lang="en-US" sz="2000" dirty="0" smtClean="0">
                <a:solidFill>
                  <a:schemeClr val="tx1">
                    <a:lumMod val="65000"/>
                    <a:lumOff val="35000"/>
                  </a:schemeClr>
                </a:solidFill>
                <a:latin typeface="HelveticaNeueLT Pro 35 Th" pitchFamily="34" charset="-94"/>
              </a:rPr>
              <a:t>users</a:t>
            </a:r>
            <a:endParaRPr lang="en-US" sz="2000" dirty="0">
              <a:latin typeface="HelveticaNeueLT Pro 35 Th" pitchFamily="34" charset="-94"/>
            </a:endParaRPr>
          </a:p>
        </p:txBody>
      </p:sp>
      <p:sp>
        <p:nvSpPr>
          <p:cNvPr id="10" name="Title 1"/>
          <p:cNvSpPr txBox="1">
            <a:spLocks/>
          </p:cNvSpPr>
          <p:nvPr/>
        </p:nvSpPr>
        <p:spPr>
          <a:xfrm>
            <a:off x="611560" y="4433684"/>
            <a:ext cx="7946163" cy="144015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a:solidFill>
                  <a:schemeClr val="tx1">
                    <a:lumMod val="65000"/>
                    <a:lumOff val="35000"/>
                  </a:schemeClr>
                </a:solidFill>
                <a:latin typeface="HelveticaNeueLT Pro 35 Th" pitchFamily="34" charset="-94"/>
              </a:rPr>
              <a:t>D</a:t>
            </a:r>
            <a:r>
              <a:rPr lang="en-US" sz="2000" dirty="0" err="1" smtClean="0">
                <a:solidFill>
                  <a:schemeClr val="tx1">
                    <a:lumMod val="65000"/>
                    <a:lumOff val="35000"/>
                  </a:schemeClr>
                </a:solidFill>
                <a:latin typeface="HelveticaNeueLT Pro 35 Th" pitchFamily="34" charset="-94"/>
              </a:rPr>
              <a:t>ifferent</a:t>
            </a:r>
            <a:r>
              <a:rPr lang="en-US" sz="2000" dirty="0" smtClean="0">
                <a:solidFill>
                  <a:schemeClr val="tx1">
                    <a:lumMod val="65000"/>
                    <a:lumOff val="35000"/>
                  </a:schemeClr>
                </a:solidFill>
                <a:latin typeface="HelveticaNeueLT Pro 35 Th" pitchFamily="34" charset="-94"/>
              </a:rPr>
              <a:t> </a:t>
            </a:r>
            <a:r>
              <a:rPr lang="en-US" sz="2000" dirty="0">
                <a:solidFill>
                  <a:schemeClr val="tx1">
                    <a:lumMod val="65000"/>
                    <a:lumOff val="35000"/>
                  </a:schemeClr>
                </a:solidFill>
                <a:latin typeface="HelveticaNeueLT Pro 35 Th" pitchFamily="34" charset="-94"/>
              </a:rPr>
              <a:t>characteristics </a:t>
            </a:r>
            <a:endParaRPr lang="tr-TR" sz="2000" dirty="0">
              <a:latin typeface="HelveticaNeueLT Pro 35 Th" pitchFamily="34" charset="-94"/>
            </a:endParaRPr>
          </a:p>
          <a:p>
            <a:pPr algn="l"/>
            <a:r>
              <a:rPr lang="tr-TR" sz="2000" dirty="0" err="1" smtClean="0">
                <a:solidFill>
                  <a:schemeClr val="tx1">
                    <a:lumMod val="65000"/>
                    <a:lumOff val="35000"/>
                  </a:schemeClr>
                </a:solidFill>
                <a:latin typeface="HelveticaNeueLT Pro 35 Th" pitchFamily="34" charset="-94"/>
              </a:rPr>
              <a:t>Different</a:t>
            </a:r>
            <a:r>
              <a:rPr lang="tr-TR" sz="2000" dirty="0" smtClean="0">
                <a:solidFill>
                  <a:schemeClr val="tx1">
                    <a:lumMod val="65000"/>
                    <a:lumOff val="35000"/>
                  </a:schemeClr>
                </a:solidFill>
                <a:latin typeface="HelveticaNeueLT Pro 35 Th" pitchFamily="34" charset="-94"/>
              </a:rPr>
              <a:t> </a:t>
            </a:r>
            <a:r>
              <a:rPr lang="en-US" sz="2000" dirty="0" smtClean="0">
                <a:solidFill>
                  <a:schemeClr val="tx1">
                    <a:lumMod val="65000"/>
                    <a:lumOff val="35000"/>
                  </a:schemeClr>
                </a:solidFill>
                <a:latin typeface="HelveticaNeueLT Pro 35 Th" pitchFamily="34" charset="-94"/>
              </a:rPr>
              <a:t>experience</a:t>
            </a:r>
            <a:endParaRPr lang="en-US" sz="2000" dirty="0">
              <a:solidFill>
                <a:schemeClr val="tx1">
                  <a:lumMod val="65000"/>
                  <a:lumOff val="35000"/>
                </a:schemeClr>
              </a:solidFill>
              <a:latin typeface="HelveticaNeueLT Pro 35 Th" pitchFamily="34" charset="-94"/>
            </a:endParaRPr>
          </a:p>
        </p:txBody>
      </p:sp>
      <p:sp>
        <p:nvSpPr>
          <p:cNvPr id="11"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67 MdCn" pitchFamily="34" charset="-94"/>
                <a:cs typeface="Aharoni" panose="02010803020104030203" pitchFamily="2" charset="-79"/>
              </a:rPr>
              <a:t>Evaluation</a:t>
            </a:r>
            <a:endParaRPr lang="en-US" sz="2400" dirty="0">
              <a:solidFill>
                <a:srgbClr val="008000"/>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280259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1.85185E-6 L -1.94444E-6 -0.25185 " pathEditMode="relative" rAng="0" ptsTypes="AA">
                                      <p:cBhvr>
                                        <p:cTn id="6" dur="2000" fill="hold"/>
                                        <p:tgtEl>
                                          <p:spTgt spid="6"/>
                                        </p:tgtEl>
                                        <p:attrNameLst>
                                          <p:attrName>ppt_x</p:attrName>
                                          <p:attrName>ppt_y</p:attrName>
                                        </p:attrNameLst>
                                      </p:cBhvr>
                                      <p:rCtr x="0" y="-12593"/>
                                    </p:animMotion>
                                  </p:childTnLst>
                                </p:cTn>
                              </p:par>
                              <p:par>
                                <p:cTn id="7" presetID="10" presetClass="entr" presetSubtype="0" fill="hold" grpId="0" nodeType="withEffect">
                                  <p:stCondLst>
                                    <p:cond delay="14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14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24766870"/>
              </p:ext>
            </p:extLst>
          </p:nvPr>
        </p:nvGraphicFramePr>
        <p:xfrm>
          <a:off x="662940" y="2636911"/>
          <a:ext cx="7818119" cy="3096344"/>
        </p:xfrm>
        <a:graphic>
          <a:graphicData uri="http://schemas.openxmlformats.org/drawingml/2006/table">
            <a:tbl>
              <a:tblPr firstRow="1" firstCol="1" bandRow="1">
                <a:tableStyleId>{7DF18680-E054-41AD-8BC1-D1AEF772440D}</a:tableStyleId>
              </a:tblPr>
              <a:tblGrid>
                <a:gridCol w="2725397"/>
                <a:gridCol w="1619914"/>
                <a:gridCol w="1619914"/>
                <a:gridCol w="1852894"/>
              </a:tblGrid>
              <a:tr h="387043">
                <a:tc>
                  <a:txBody>
                    <a:bodyPr/>
                    <a:lstStyle/>
                    <a:p>
                      <a:pPr algn="l">
                        <a:spcAft>
                          <a:spcPts val="600"/>
                        </a:spcAft>
                      </a:pPr>
                      <a:r>
                        <a:rPr lang="en-US" sz="1600" dirty="0">
                          <a:effectLst/>
                          <a:latin typeface="HelveticaNeueLT Pro 57 Cn" pitchFamily="34" charset="0"/>
                        </a:rPr>
                        <a:t>Category</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l">
                        <a:spcAft>
                          <a:spcPts val="600"/>
                        </a:spcAft>
                      </a:pPr>
                      <a:r>
                        <a:rPr lang="en-US" sz="1600" dirty="0">
                          <a:effectLst/>
                          <a:latin typeface="HelveticaNeueLT Pro 57 Cn" pitchFamily="34" charset="0"/>
                        </a:rPr>
                        <a:t>Total Number</a:t>
                      </a:r>
                      <a:endParaRPr lang="en-US" sz="1800" dirty="0">
                        <a:effectLst/>
                        <a:latin typeface="HelveticaNeueLT Pro 57 Cn" pitchFamily="34" charset="0"/>
                        <a:ea typeface="Times New Roman"/>
                        <a:cs typeface="Times New Roman"/>
                      </a:endParaRPr>
                    </a:p>
                  </a:txBody>
                  <a:tcPr marL="68580" marR="68580" marT="0" marB="0" anchor="ctr"/>
                </a:tc>
                <a:tc>
                  <a:txBody>
                    <a:bodyPr/>
                    <a:lstStyle/>
                    <a:p>
                      <a:pPr algn="l">
                        <a:spcAft>
                          <a:spcPts val="600"/>
                        </a:spcAft>
                      </a:pPr>
                      <a:r>
                        <a:rPr lang="en-US" sz="1600" dirty="0">
                          <a:effectLst/>
                          <a:latin typeface="HelveticaNeueLT Pro 57 Cn" pitchFamily="34" charset="0"/>
                        </a:rPr>
                        <a:t>Intuitive Patterns</a:t>
                      </a:r>
                      <a:endParaRPr lang="en-US" sz="1800" dirty="0">
                        <a:effectLst/>
                        <a:latin typeface="HelveticaNeueLT Pro 57 Cn" pitchFamily="34" charset="0"/>
                        <a:ea typeface="Times New Roman"/>
                        <a:cs typeface="Times New Roman"/>
                      </a:endParaRPr>
                    </a:p>
                  </a:txBody>
                  <a:tcPr marL="68580" marR="68580" marT="0" marB="0" anchor="ctr"/>
                </a:tc>
                <a:tc>
                  <a:txBody>
                    <a:bodyPr/>
                    <a:lstStyle/>
                    <a:p>
                      <a:pPr algn="l">
                        <a:spcAft>
                          <a:spcPts val="600"/>
                        </a:spcAft>
                      </a:pPr>
                      <a:r>
                        <a:rPr lang="en-US" sz="1600" dirty="0">
                          <a:effectLst/>
                          <a:latin typeface="HelveticaNeueLT Pro 57 Cn" pitchFamily="34" charset="0"/>
                        </a:rPr>
                        <a:t>Evaluation out of 10</a:t>
                      </a:r>
                      <a:endParaRPr lang="en-US" sz="1800" dirty="0">
                        <a:effectLst/>
                        <a:latin typeface="HelveticaNeueLT Pro 57 Cn" pitchFamily="34" charset="0"/>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Direct Manipulation</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88</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73</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10</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Two Hand</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34</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25</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4</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Hand Posture</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65</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56</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9</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a:effectLst/>
                          <a:latin typeface="HelveticaNeueLT Pro 57 Cn" pitchFamily="34" charset="0"/>
                        </a:rPr>
                        <a:t>Two Users</a:t>
                      </a:r>
                      <a:endParaRPr lang="en-US" sz="160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88</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69</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10</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a:effectLst/>
                          <a:latin typeface="HelveticaNeueLT Pro 57 Cn" pitchFamily="34" charset="0"/>
                        </a:rPr>
                        <a:t>3D Space</a:t>
                      </a:r>
                      <a:endParaRPr lang="en-US" sz="160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26</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24</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3</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a:effectLst/>
                          <a:latin typeface="HelveticaNeueLT Pro 57 Cn" pitchFamily="34" charset="0"/>
                        </a:rPr>
                        <a:t>Physical Impact</a:t>
                      </a:r>
                      <a:endParaRPr lang="en-US" sz="160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38</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33</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4</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Total</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65 Md" pitchFamily="34" charset="-94"/>
                        </a:rPr>
                        <a:t>340</a:t>
                      </a:r>
                      <a:endParaRPr lang="en-US" sz="14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65 Md" pitchFamily="34" charset="-94"/>
                        </a:rPr>
                        <a:t>280</a:t>
                      </a:r>
                      <a:endParaRPr lang="en-US" sz="14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65 Md" pitchFamily="34" charset="-94"/>
                        </a:rPr>
                        <a:t> </a:t>
                      </a:r>
                      <a:endParaRPr lang="en-US" sz="1400" dirty="0">
                        <a:effectLst/>
                        <a:latin typeface="HelveticaNeueLT Pro 65 Md" pitchFamily="34" charset="-94"/>
                        <a:ea typeface="Times New Roman"/>
                        <a:cs typeface="Times New Roman"/>
                      </a:endParaRPr>
                    </a:p>
                  </a:txBody>
                  <a:tcPr marL="68580" marR="68580" marT="0" marB="0" anchor="ctr"/>
                </a:tc>
              </a:tr>
            </a:tbl>
          </a:graphicData>
        </a:graphic>
      </p:graphicFrame>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8000"/>
                </a:solidFill>
                <a:latin typeface="HelveticaNeueLT Pro 57 Cn" pitchFamily="34" charset="0"/>
                <a:cs typeface="Aharoni" panose="02010803020104030203" pitchFamily="2" charset="-79"/>
              </a:rPr>
              <a:t>Evaluation of </a:t>
            </a:r>
            <a:r>
              <a:rPr lang="tr-TR" sz="2400" dirty="0" err="1" smtClean="0">
                <a:solidFill>
                  <a:srgbClr val="008000"/>
                </a:solidFill>
                <a:latin typeface="HelveticaNeueLT Pro 57 Cn" pitchFamily="34" charset="0"/>
                <a:cs typeface="Aharoni" panose="02010803020104030203" pitchFamily="2" charset="-79"/>
              </a:rPr>
              <a:t>Categories</a:t>
            </a:r>
            <a:endParaRPr lang="en-US" sz="2400" dirty="0">
              <a:solidFill>
                <a:srgbClr val="008000"/>
              </a:solidFill>
              <a:latin typeface="HelveticaNeueLT Pro 57 Cn" pitchFamily="34" charset="0"/>
              <a:cs typeface="Aharoni" panose="02010803020104030203" pitchFamily="2" charset="-79"/>
            </a:endParaRPr>
          </a:p>
        </p:txBody>
      </p:sp>
      <p:sp>
        <p:nvSpPr>
          <p:cNvPr id="7" name="Title 1"/>
          <p:cNvSpPr txBox="1">
            <a:spLocks/>
          </p:cNvSpPr>
          <p:nvPr/>
        </p:nvSpPr>
        <p:spPr>
          <a:xfrm>
            <a:off x="619944" y="2276872"/>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bg1">
                    <a:lumMod val="50000"/>
                  </a:schemeClr>
                </a:solidFill>
                <a:latin typeface="HelveticaNeueLT Pro 57 Cn" pitchFamily="34" charset="0"/>
                <a:cs typeface="Aharoni" panose="02010803020104030203" pitchFamily="2" charset="-79"/>
              </a:rPr>
              <a:t>Intuitiveness</a:t>
            </a:r>
          </a:p>
          <a:p>
            <a:pPr algn="l"/>
            <a:endParaRPr lang="en-US" sz="1600" dirty="0" smtClean="0">
              <a:solidFill>
                <a:schemeClr val="bg1">
                  <a:lumMod val="50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8971438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97579698"/>
              </p:ext>
            </p:extLst>
          </p:nvPr>
        </p:nvGraphicFramePr>
        <p:xfrm>
          <a:off x="662940" y="2636911"/>
          <a:ext cx="7818119" cy="3096344"/>
        </p:xfrm>
        <a:graphic>
          <a:graphicData uri="http://schemas.openxmlformats.org/drawingml/2006/table">
            <a:tbl>
              <a:tblPr firstRow="1" firstCol="1" bandRow="1">
                <a:tableStyleId>{7DF18680-E054-41AD-8BC1-D1AEF772440D}</a:tableStyleId>
              </a:tblPr>
              <a:tblGrid>
                <a:gridCol w="2725397"/>
                <a:gridCol w="1619914"/>
                <a:gridCol w="1619914"/>
                <a:gridCol w="1852894"/>
              </a:tblGrid>
              <a:tr h="387043">
                <a:tc>
                  <a:txBody>
                    <a:bodyPr/>
                    <a:lstStyle/>
                    <a:p>
                      <a:pPr algn="l">
                        <a:spcAft>
                          <a:spcPts val="600"/>
                        </a:spcAft>
                      </a:pPr>
                      <a:r>
                        <a:rPr lang="en-US" sz="1600" dirty="0">
                          <a:effectLst/>
                          <a:latin typeface="HelveticaNeueLT Pro 57 Cn" pitchFamily="34" charset="0"/>
                        </a:rPr>
                        <a:t>Category</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l">
                        <a:spcAft>
                          <a:spcPts val="600"/>
                        </a:spcAft>
                      </a:pPr>
                      <a:r>
                        <a:rPr lang="en-US" sz="1600">
                          <a:effectLst/>
                          <a:latin typeface="HelveticaNeueLT Pro 57 Cn" pitchFamily="34" charset="0"/>
                        </a:rPr>
                        <a:t>Total Number</a:t>
                      </a:r>
                      <a:endParaRPr lang="en-US" sz="1600">
                        <a:effectLst/>
                        <a:latin typeface="HelveticaNeueLT Pro 57 Cn" pitchFamily="34" charset="0"/>
                        <a:ea typeface="Times New Roman"/>
                        <a:cs typeface="Times New Roman"/>
                      </a:endParaRPr>
                    </a:p>
                  </a:txBody>
                  <a:tcPr marL="68580" marR="68580" marT="0" marB="0" anchor="ctr"/>
                </a:tc>
                <a:tc>
                  <a:txBody>
                    <a:bodyPr/>
                    <a:lstStyle/>
                    <a:p>
                      <a:pPr algn="l">
                        <a:spcAft>
                          <a:spcPts val="600"/>
                        </a:spcAft>
                      </a:pPr>
                      <a:r>
                        <a:rPr lang="en-US" sz="1600">
                          <a:effectLst/>
                          <a:latin typeface="HelveticaNeueLT Pro 57 Cn" pitchFamily="34" charset="0"/>
                        </a:rPr>
                        <a:t>Intuitive Patterns</a:t>
                      </a:r>
                      <a:endParaRPr lang="en-US" sz="1600">
                        <a:effectLst/>
                        <a:latin typeface="HelveticaNeueLT Pro 57 Cn" pitchFamily="34" charset="0"/>
                        <a:ea typeface="Times New Roman"/>
                        <a:cs typeface="Times New Roman"/>
                      </a:endParaRPr>
                    </a:p>
                  </a:txBody>
                  <a:tcPr marL="68580" marR="68580" marT="0" marB="0" anchor="ctr"/>
                </a:tc>
                <a:tc>
                  <a:txBody>
                    <a:bodyPr/>
                    <a:lstStyle/>
                    <a:p>
                      <a:pPr algn="l">
                        <a:spcAft>
                          <a:spcPts val="600"/>
                        </a:spcAft>
                      </a:pPr>
                      <a:r>
                        <a:rPr lang="en-US" sz="1600" dirty="0">
                          <a:effectLst/>
                          <a:latin typeface="HelveticaNeueLT Pro 57 Cn" pitchFamily="34" charset="0"/>
                        </a:rPr>
                        <a:t>Evaluation out of 10</a:t>
                      </a:r>
                      <a:endParaRPr lang="en-US" sz="1600" dirty="0">
                        <a:effectLst/>
                        <a:latin typeface="HelveticaNeueLT Pro 57 Cn" pitchFamily="34" charset="0"/>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Direct Manipulation</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88</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73</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10</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Two Hand</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34</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25</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4</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Hand Posture</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65</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56</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9</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Two Users</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88</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69</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10</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3D Space</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26</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24</a:t>
                      </a:r>
                      <a:endParaRPr lang="en-US" sz="1400" dirty="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3</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Physical Impact</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38</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a:effectLst/>
                          <a:latin typeface="HelveticaNeueLT Pro 35 Th" pitchFamily="34" charset="-94"/>
                        </a:rPr>
                        <a:t>33</a:t>
                      </a:r>
                      <a:endParaRPr lang="en-US" sz="1400">
                        <a:effectLst/>
                        <a:latin typeface="HelveticaNeueLT Pro 35 Th"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35 Th" pitchFamily="34" charset="-94"/>
                        </a:rPr>
                        <a:t>4</a:t>
                      </a:r>
                      <a:endParaRPr lang="en-US" sz="1400" dirty="0">
                        <a:effectLst/>
                        <a:latin typeface="HelveticaNeueLT Pro 35 Th" pitchFamily="34" charset="-94"/>
                        <a:ea typeface="Times New Roman"/>
                        <a:cs typeface="Times New Roman"/>
                      </a:endParaRPr>
                    </a:p>
                  </a:txBody>
                  <a:tcPr marL="68580" marR="68580" marT="0" marB="0" anchor="ctr"/>
                </a:tc>
              </a:tr>
              <a:tr h="387043">
                <a:tc>
                  <a:txBody>
                    <a:bodyPr/>
                    <a:lstStyle/>
                    <a:p>
                      <a:pPr algn="l">
                        <a:spcAft>
                          <a:spcPts val="600"/>
                        </a:spcAft>
                      </a:pPr>
                      <a:r>
                        <a:rPr lang="en-US" sz="1600" dirty="0">
                          <a:effectLst/>
                          <a:latin typeface="HelveticaNeueLT Pro 57 Cn" pitchFamily="34" charset="0"/>
                        </a:rPr>
                        <a:t>Total</a:t>
                      </a:r>
                      <a:endParaRPr lang="en-US" sz="1600" dirty="0">
                        <a:effectLst/>
                        <a:latin typeface="HelveticaNeueLT Pro 57 Cn" pitchFamily="34" charset="0"/>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65 Md" pitchFamily="34" charset="-94"/>
                        </a:rPr>
                        <a:t>340</a:t>
                      </a:r>
                      <a:endParaRPr lang="en-US" sz="14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65 Md" pitchFamily="34" charset="-94"/>
                        </a:rPr>
                        <a:t>280</a:t>
                      </a:r>
                      <a:endParaRPr lang="en-US" sz="14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200" dirty="0">
                          <a:effectLst/>
                          <a:latin typeface="HelveticaNeueLT Pro 65 Md" pitchFamily="34" charset="-94"/>
                        </a:rPr>
                        <a:t> </a:t>
                      </a:r>
                      <a:endParaRPr lang="en-US" sz="1400" dirty="0">
                        <a:effectLst/>
                        <a:latin typeface="HelveticaNeueLT Pro 65 Md" pitchFamily="34" charset="-94"/>
                        <a:ea typeface="Times New Roman"/>
                        <a:cs typeface="Times New Roman"/>
                      </a:endParaRPr>
                    </a:p>
                  </a:txBody>
                  <a:tcPr marL="68580" marR="68580" marT="0" marB="0" anchor="ctr"/>
                </a:tc>
              </a:tr>
            </a:tbl>
          </a:graphicData>
        </a:graphic>
      </p:graphicFrame>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3">
                    <a:lumMod val="20000"/>
                    <a:lumOff val="80000"/>
                  </a:schemeClr>
                </a:solidFill>
                <a:latin typeface="HelveticaNeueLT Pro 57 Cn" pitchFamily="34" charset="0"/>
                <a:cs typeface="Aharoni" panose="02010803020104030203" pitchFamily="2" charset="-79"/>
              </a:rPr>
              <a:t>Evaluation of </a:t>
            </a:r>
            <a:r>
              <a:rPr lang="tr-TR" sz="2400" dirty="0" err="1" smtClean="0">
                <a:solidFill>
                  <a:schemeClr val="accent3">
                    <a:lumMod val="20000"/>
                    <a:lumOff val="80000"/>
                  </a:schemeClr>
                </a:solidFill>
                <a:latin typeface="HelveticaNeueLT Pro 57 Cn" pitchFamily="34" charset="0"/>
                <a:cs typeface="Aharoni" panose="02010803020104030203" pitchFamily="2" charset="-79"/>
              </a:rPr>
              <a:t>Categories</a:t>
            </a:r>
            <a:endParaRPr lang="en-US" sz="2400" dirty="0">
              <a:solidFill>
                <a:schemeClr val="accent3">
                  <a:lumMod val="20000"/>
                  <a:lumOff val="80000"/>
                </a:schemeClr>
              </a:solidFill>
              <a:latin typeface="HelveticaNeueLT Pro 57 Cn" pitchFamily="34" charset="0"/>
              <a:cs typeface="Aharoni" panose="02010803020104030203" pitchFamily="2" charset="-79"/>
            </a:endParaRPr>
          </a:p>
        </p:txBody>
      </p:sp>
      <p:sp>
        <p:nvSpPr>
          <p:cNvPr id="3" name="Rectangle 2"/>
          <p:cNvSpPr/>
          <p:nvPr/>
        </p:nvSpPr>
        <p:spPr>
          <a:xfrm>
            <a:off x="683568" y="3429000"/>
            <a:ext cx="7776864" cy="360040"/>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693912" y="4581128"/>
            <a:ext cx="7776864" cy="1152128"/>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1"/>
          <p:cNvSpPr txBox="1">
            <a:spLocks/>
          </p:cNvSpPr>
          <p:nvPr/>
        </p:nvSpPr>
        <p:spPr>
          <a:xfrm>
            <a:off x="619944" y="2276872"/>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bg1">
                    <a:lumMod val="50000"/>
                  </a:schemeClr>
                </a:solidFill>
                <a:latin typeface="HelveticaNeueLT Pro 57 Cn" pitchFamily="34" charset="0"/>
                <a:cs typeface="Aharoni" panose="02010803020104030203" pitchFamily="2" charset="-79"/>
              </a:rPr>
              <a:t>Intuitiveness</a:t>
            </a:r>
          </a:p>
          <a:p>
            <a:pPr algn="l"/>
            <a:endParaRPr lang="en-US" sz="1600" dirty="0" smtClean="0">
              <a:solidFill>
                <a:schemeClr val="bg1">
                  <a:lumMod val="50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1253790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3">
                    <a:lumMod val="20000"/>
                    <a:lumOff val="80000"/>
                  </a:schemeClr>
                </a:solidFill>
                <a:latin typeface="HelveticaNeueLT Pro 57 Cn" pitchFamily="34" charset="0"/>
                <a:cs typeface="Aharoni" panose="02010803020104030203" pitchFamily="2" charset="-79"/>
              </a:rPr>
              <a:t>Evaluation of </a:t>
            </a:r>
            <a:r>
              <a:rPr lang="tr-TR" sz="2400" dirty="0" err="1" smtClean="0">
                <a:solidFill>
                  <a:schemeClr val="accent3">
                    <a:lumMod val="20000"/>
                    <a:lumOff val="80000"/>
                  </a:schemeClr>
                </a:solidFill>
                <a:latin typeface="HelveticaNeueLT Pro 57 Cn" pitchFamily="34" charset="0"/>
                <a:cs typeface="Aharoni" panose="02010803020104030203" pitchFamily="2" charset="-79"/>
              </a:rPr>
              <a:t>Categories</a:t>
            </a:r>
            <a:endParaRPr lang="en-US" sz="2400" dirty="0">
              <a:solidFill>
                <a:schemeClr val="accent3">
                  <a:lumMod val="20000"/>
                  <a:lumOff val="80000"/>
                </a:schemeClr>
              </a:solidFill>
              <a:latin typeface="HelveticaNeueLT Pro 57 Cn" pitchFamily="34" charset="0"/>
              <a:cs typeface="Aharoni" panose="02010803020104030203" pitchFamily="2" charset="-79"/>
            </a:endParaRPr>
          </a:p>
        </p:txBody>
      </p:sp>
      <p:sp>
        <p:nvSpPr>
          <p:cNvPr id="7" name="Title 1"/>
          <p:cNvSpPr txBox="1">
            <a:spLocks/>
          </p:cNvSpPr>
          <p:nvPr/>
        </p:nvSpPr>
        <p:spPr>
          <a:xfrm>
            <a:off x="619944" y="1556792"/>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1600" dirty="0" err="1" smtClean="0">
                <a:solidFill>
                  <a:schemeClr val="bg1">
                    <a:lumMod val="50000"/>
                  </a:schemeClr>
                </a:solidFill>
                <a:latin typeface="HelveticaNeueLT Pro 57 Cn" pitchFamily="34" charset="0"/>
                <a:cs typeface="Aharoni" panose="02010803020104030203" pitchFamily="2" charset="-79"/>
              </a:rPr>
              <a:t>Exclusiveness</a:t>
            </a:r>
            <a:endParaRPr lang="en-US" sz="1600" dirty="0" smtClean="0">
              <a:solidFill>
                <a:schemeClr val="bg1">
                  <a:lumMod val="50000"/>
                </a:schemeClr>
              </a:solidFill>
              <a:latin typeface="HelveticaNeueLT Pro 57 Cn" pitchFamily="34" charset="0"/>
              <a:cs typeface="Aharoni" panose="02010803020104030203" pitchFamily="2" charset="-79"/>
            </a:endParaRPr>
          </a:p>
        </p:txBody>
      </p:sp>
      <p:graphicFrame>
        <p:nvGraphicFramePr>
          <p:cNvPr id="2" name="Table 1"/>
          <p:cNvGraphicFramePr>
            <a:graphicFrameLocks noGrp="1"/>
          </p:cNvGraphicFramePr>
          <p:nvPr>
            <p:extLst>
              <p:ext uri="{D42A27DB-BD31-4B8C-83A1-F6EECF244321}">
                <p14:modId xmlns:p14="http://schemas.microsoft.com/office/powerpoint/2010/main" val="3532776256"/>
              </p:ext>
            </p:extLst>
          </p:nvPr>
        </p:nvGraphicFramePr>
        <p:xfrm>
          <a:off x="621792" y="2132856"/>
          <a:ext cx="7900416" cy="3528392"/>
        </p:xfrm>
        <a:graphic>
          <a:graphicData uri="http://schemas.openxmlformats.org/drawingml/2006/table">
            <a:tbl>
              <a:tblPr firstRow="1" firstCol="1" bandRow="1">
                <a:tableStyleId>{7DF18680-E054-41AD-8BC1-D1AEF772440D}</a:tableStyleId>
              </a:tblPr>
              <a:tblGrid>
                <a:gridCol w="3507785"/>
                <a:gridCol w="2392246"/>
                <a:gridCol w="2000385"/>
              </a:tblGrid>
              <a:tr h="504056">
                <a:tc>
                  <a:txBody>
                    <a:bodyPr/>
                    <a:lstStyle/>
                    <a:p>
                      <a:pPr indent="180340" algn="just">
                        <a:spcAft>
                          <a:spcPts val="600"/>
                        </a:spcAft>
                      </a:pPr>
                      <a:r>
                        <a:rPr lang="en-US" sz="1050" dirty="0">
                          <a:effectLst/>
                          <a:latin typeface="HelveticaNeueLT Pro 65 Md" pitchFamily="34" charset="-94"/>
                        </a:rPr>
                        <a:t>Category</a:t>
                      </a:r>
                      <a:endParaRPr lang="en-US" sz="1100" dirty="0">
                        <a:effectLst/>
                        <a:latin typeface="HelveticaNeueLT Pro 65 Md" pitchFamily="34" charset="-94"/>
                        <a:ea typeface="Times New Roman"/>
                        <a:cs typeface="Times New Roman"/>
                      </a:endParaRPr>
                    </a:p>
                  </a:txBody>
                  <a:tcPr marL="68580" marR="68580" marT="0" marB="0" anchor="ctr"/>
                </a:tc>
                <a:tc>
                  <a:txBody>
                    <a:bodyPr/>
                    <a:lstStyle/>
                    <a:p>
                      <a:pPr algn="l">
                        <a:spcAft>
                          <a:spcPts val="600"/>
                        </a:spcAft>
                      </a:pPr>
                      <a:r>
                        <a:rPr lang="en-US" sz="1050">
                          <a:effectLst/>
                          <a:latin typeface="HelveticaNeueLT Pro 65 Md" pitchFamily="34" charset="-94"/>
                        </a:rPr>
                        <a:t>Patterns with Exclusive Value</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l">
                        <a:spcAft>
                          <a:spcPts val="600"/>
                        </a:spcAft>
                      </a:pPr>
                      <a:r>
                        <a:rPr lang="en-US" sz="1050" dirty="0">
                          <a:effectLst/>
                          <a:latin typeface="HelveticaNeueLT Pro 65 Md" pitchFamily="34" charset="-94"/>
                        </a:rPr>
                        <a:t>Evaluation out of 10</a:t>
                      </a:r>
                      <a:endParaRPr lang="en-US" sz="1100" dirty="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Direct Manipulation</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smtClean="0">
                          <a:effectLst/>
                          <a:latin typeface="HelveticaNeueLT Pro 65 Md" pitchFamily="34" charset="-94"/>
                        </a:rPr>
                        <a:t>14</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3</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l">
                        <a:spcAft>
                          <a:spcPts val="600"/>
                        </a:spcAft>
                      </a:pPr>
                      <a:r>
                        <a:rPr lang="en-US" sz="1050">
                          <a:effectLst/>
                          <a:latin typeface="HelveticaNeueLT Pro 65 Md" pitchFamily="34" charset="-94"/>
                        </a:rPr>
                        <a:t>Two Hand</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6</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3</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Hand Posture</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39</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8</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Two Users</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51</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8</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3D Space</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8</a:t>
                      </a:r>
                      <a:endParaRPr lang="en-US" sz="16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4</a:t>
                      </a:r>
                      <a:endParaRPr lang="en-US" sz="1600" dirty="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dirty="0">
                          <a:effectLst/>
                          <a:latin typeface="HelveticaNeueLT Pro 65 Md" pitchFamily="34" charset="-94"/>
                        </a:rPr>
                        <a:t>Physical Impact</a:t>
                      </a:r>
                      <a:endParaRPr lang="en-US" sz="11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30</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smtClean="0">
                          <a:effectLst/>
                          <a:latin typeface="HelveticaNeueLT Pro 65 Md" pitchFamily="34" charset="-94"/>
                        </a:rPr>
                        <a:t>10</a:t>
                      </a:r>
                      <a:endParaRPr lang="en-US" sz="1600" dirty="0">
                        <a:effectLst/>
                        <a:latin typeface="HelveticaNeueLT Pro 65 Md" pitchFamily="34" charset="-94"/>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563947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3">
                    <a:lumMod val="20000"/>
                    <a:lumOff val="80000"/>
                  </a:schemeClr>
                </a:solidFill>
                <a:latin typeface="HelveticaNeueLT Pro 67 MdCn" pitchFamily="34" charset="-94"/>
                <a:cs typeface="Aharoni" panose="02010803020104030203" pitchFamily="2" charset="-79"/>
              </a:rPr>
              <a:t>Evaluation of </a:t>
            </a:r>
            <a:r>
              <a:rPr lang="tr-TR" sz="2400" dirty="0" err="1" smtClean="0">
                <a:solidFill>
                  <a:schemeClr val="accent3">
                    <a:lumMod val="20000"/>
                    <a:lumOff val="80000"/>
                  </a:schemeClr>
                </a:solidFill>
                <a:latin typeface="HelveticaNeueLT Pro 67 MdCn" pitchFamily="34" charset="-94"/>
                <a:cs typeface="Aharoni" panose="02010803020104030203" pitchFamily="2" charset="-79"/>
              </a:rPr>
              <a:t>Categories</a:t>
            </a:r>
            <a:endParaRPr lang="en-US" sz="2400" dirty="0">
              <a:solidFill>
                <a:schemeClr val="accent3">
                  <a:lumMod val="20000"/>
                  <a:lumOff val="80000"/>
                </a:schemeClr>
              </a:solidFill>
              <a:latin typeface="HelveticaNeueLT Pro 67 MdCn" pitchFamily="34" charset="-94"/>
              <a:cs typeface="Aharoni" panose="02010803020104030203" pitchFamily="2" charset="-79"/>
            </a:endParaRPr>
          </a:p>
        </p:txBody>
      </p:sp>
      <p:sp>
        <p:nvSpPr>
          <p:cNvPr id="7" name="Title 1"/>
          <p:cNvSpPr txBox="1">
            <a:spLocks/>
          </p:cNvSpPr>
          <p:nvPr/>
        </p:nvSpPr>
        <p:spPr>
          <a:xfrm>
            <a:off x="619944" y="1556792"/>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1600" dirty="0" err="1" smtClean="0">
                <a:solidFill>
                  <a:schemeClr val="bg1">
                    <a:lumMod val="50000"/>
                  </a:schemeClr>
                </a:solidFill>
                <a:latin typeface="HelveticaNeueLT Pro 67 MdCn" pitchFamily="34" charset="-94"/>
                <a:cs typeface="Aharoni" panose="02010803020104030203" pitchFamily="2" charset="-79"/>
              </a:rPr>
              <a:t>Exclusiveness</a:t>
            </a:r>
            <a:endParaRPr lang="en-US" sz="1600" dirty="0" smtClean="0">
              <a:solidFill>
                <a:schemeClr val="bg1">
                  <a:lumMod val="50000"/>
                </a:schemeClr>
              </a:solidFill>
              <a:latin typeface="HelveticaNeueLT Pro 67 MdCn" pitchFamily="34" charset="-94"/>
              <a:cs typeface="Aharoni" panose="02010803020104030203" pitchFamily="2" charset="-79"/>
            </a:endParaRPr>
          </a:p>
        </p:txBody>
      </p:sp>
      <p:graphicFrame>
        <p:nvGraphicFramePr>
          <p:cNvPr id="2" name="Table 1"/>
          <p:cNvGraphicFramePr>
            <a:graphicFrameLocks noGrp="1"/>
          </p:cNvGraphicFramePr>
          <p:nvPr>
            <p:extLst>
              <p:ext uri="{D42A27DB-BD31-4B8C-83A1-F6EECF244321}">
                <p14:modId xmlns:p14="http://schemas.microsoft.com/office/powerpoint/2010/main" val="3925098747"/>
              </p:ext>
            </p:extLst>
          </p:nvPr>
        </p:nvGraphicFramePr>
        <p:xfrm>
          <a:off x="621792" y="2132856"/>
          <a:ext cx="7900416" cy="3528392"/>
        </p:xfrm>
        <a:graphic>
          <a:graphicData uri="http://schemas.openxmlformats.org/drawingml/2006/table">
            <a:tbl>
              <a:tblPr firstRow="1" firstCol="1" bandRow="1">
                <a:tableStyleId>{7DF18680-E054-41AD-8BC1-D1AEF772440D}</a:tableStyleId>
              </a:tblPr>
              <a:tblGrid>
                <a:gridCol w="3507785"/>
                <a:gridCol w="2392246"/>
                <a:gridCol w="2000385"/>
              </a:tblGrid>
              <a:tr h="504056">
                <a:tc>
                  <a:txBody>
                    <a:bodyPr/>
                    <a:lstStyle/>
                    <a:p>
                      <a:pPr indent="180340" algn="just">
                        <a:spcAft>
                          <a:spcPts val="600"/>
                        </a:spcAft>
                      </a:pPr>
                      <a:r>
                        <a:rPr lang="en-US" sz="1050" dirty="0">
                          <a:effectLst/>
                          <a:latin typeface="HelveticaNeueLT Pro 65 Md" pitchFamily="34" charset="-94"/>
                        </a:rPr>
                        <a:t>Category</a:t>
                      </a:r>
                      <a:endParaRPr lang="en-US" sz="1100" dirty="0">
                        <a:effectLst/>
                        <a:latin typeface="HelveticaNeueLT Pro 65 Md" pitchFamily="34" charset="-94"/>
                        <a:ea typeface="Times New Roman"/>
                        <a:cs typeface="Times New Roman"/>
                      </a:endParaRPr>
                    </a:p>
                  </a:txBody>
                  <a:tcPr marL="68580" marR="68580" marT="0" marB="0" anchor="ctr"/>
                </a:tc>
                <a:tc>
                  <a:txBody>
                    <a:bodyPr/>
                    <a:lstStyle/>
                    <a:p>
                      <a:pPr algn="l">
                        <a:spcAft>
                          <a:spcPts val="600"/>
                        </a:spcAft>
                      </a:pPr>
                      <a:r>
                        <a:rPr lang="en-US" sz="1050" dirty="0">
                          <a:effectLst/>
                          <a:latin typeface="HelveticaNeueLT Pro 65 Md" pitchFamily="34" charset="-94"/>
                        </a:rPr>
                        <a:t>Patterns with Exclusive Value</a:t>
                      </a:r>
                      <a:endParaRPr lang="en-US" sz="1100" dirty="0">
                        <a:effectLst/>
                        <a:latin typeface="HelveticaNeueLT Pro 65 Md" pitchFamily="34" charset="-94"/>
                        <a:ea typeface="Times New Roman"/>
                        <a:cs typeface="Times New Roman"/>
                      </a:endParaRPr>
                    </a:p>
                  </a:txBody>
                  <a:tcPr marL="68580" marR="68580" marT="0" marB="0" anchor="ctr"/>
                </a:tc>
                <a:tc>
                  <a:txBody>
                    <a:bodyPr/>
                    <a:lstStyle/>
                    <a:p>
                      <a:pPr algn="l">
                        <a:spcAft>
                          <a:spcPts val="600"/>
                        </a:spcAft>
                      </a:pPr>
                      <a:r>
                        <a:rPr lang="en-US" sz="1050" dirty="0">
                          <a:effectLst/>
                          <a:latin typeface="HelveticaNeueLT Pro 65 Md" pitchFamily="34" charset="-94"/>
                        </a:rPr>
                        <a:t>Evaluation out of 10</a:t>
                      </a:r>
                      <a:endParaRPr lang="en-US" sz="1100" dirty="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Direct Manipulation</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smtClean="0">
                          <a:effectLst/>
                          <a:latin typeface="HelveticaNeueLT Pro 65 Md" pitchFamily="34" charset="-94"/>
                        </a:rPr>
                        <a:t>14</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3</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l">
                        <a:spcAft>
                          <a:spcPts val="600"/>
                        </a:spcAft>
                      </a:pPr>
                      <a:r>
                        <a:rPr lang="en-US" sz="1050">
                          <a:effectLst/>
                          <a:latin typeface="HelveticaNeueLT Pro 65 Md" pitchFamily="34" charset="-94"/>
                        </a:rPr>
                        <a:t>Two Hand</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6</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3</a:t>
                      </a:r>
                      <a:endParaRPr lang="en-US" sz="1600" dirty="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Hand Posture</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39</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8</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Two Users</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51</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8</a:t>
                      </a:r>
                      <a:endParaRPr lang="en-US" sz="160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a:effectLst/>
                          <a:latin typeface="HelveticaNeueLT Pro 65 Md" pitchFamily="34" charset="-94"/>
                        </a:rPr>
                        <a:t>3D Space</a:t>
                      </a:r>
                      <a:endParaRPr lang="en-US" sz="11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a:effectLst/>
                          <a:latin typeface="HelveticaNeueLT Pro 65 Md" pitchFamily="34" charset="-94"/>
                        </a:rPr>
                        <a:t>8</a:t>
                      </a:r>
                      <a:endParaRPr lang="en-US" sz="160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4</a:t>
                      </a:r>
                      <a:endParaRPr lang="en-US" sz="1600" dirty="0">
                        <a:effectLst/>
                        <a:latin typeface="HelveticaNeueLT Pro 65 Md" pitchFamily="34" charset="-94"/>
                        <a:ea typeface="Times New Roman"/>
                        <a:cs typeface="Times New Roman"/>
                      </a:endParaRPr>
                    </a:p>
                  </a:txBody>
                  <a:tcPr marL="68580" marR="68580" marT="0" marB="0" anchor="ctr"/>
                </a:tc>
              </a:tr>
              <a:tr h="504056">
                <a:tc>
                  <a:txBody>
                    <a:bodyPr/>
                    <a:lstStyle/>
                    <a:p>
                      <a:pPr algn="just">
                        <a:spcAft>
                          <a:spcPts val="600"/>
                        </a:spcAft>
                      </a:pPr>
                      <a:r>
                        <a:rPr lang="en-US" sz="1050" dirty="0">
                          <a:effectLst/>
                          <a:latin typeface="HelveticaNeueLT Pro 65 Md" pitchFamily="34" charset="-94"/>
                        </a:rPr>
                        <a:t>Physical Impact</a:t>
                      </a:r>
                      <a:endParaRPr lang="en-US" sz="11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a:effectLst/>
                          <a:latin typeface="HelveticaNeueLT Pro 65 Md" pitchFamily="34" charset="-94"/>
                        </a:rPr>
                        <a:t>30</a:t>
                      </a:r>
                      <a:endParaRPr lang="en-US" sz="1600" dirty="0">
                        <a:effectLst/>
                        <a:latin typeface="HelveticaNeueLT Pro 65 Md" pitchFamily="34" charset="-94"/>
                        <a:ea typeface="Times New Roman"/>
                        <a:cs typeface="Times New Roman"/>
                      </a:endParaRPr>
                    </a:p>
                  </a:txBody>
                  <a:tcPr marL="68580" marR="68580" marT="0" marB="0" anchor="ctr"/>
                </a:tc>
                <a:tc>
                  <a:txBody>
                    <a:bodyPr/>
                    <a:lstStyle/>
                    <a:p>
                      <a:pPr algn="ctr">
                        <a:spcAft>
                          <a:spcPts val="600"/>
                        </a:spcAft>
                      </a:pPr>
                      <a:r>
                        <a:rPr lang="en-US" sz="1400" dirty="0" smtClean="0">
                          <a:effectLst/>
                          <a:latin typeface="HelveticaNeueLT Pro 65 Md" pitchFamily="34" charset="-94"/>
                        </a:rPr>
                        <a:t>10</a:t>
                      </a:r>
                      <a:endParaRPr lang="en-US" sz="1600" dirty="0">
                        <a:effectLst/>
                        <a:latin typeface="HelveticaNeueLT Pro 65 Md" pitchFamily="34" charset="-94"/>
                        <a:ea typeface="Times New Roman"/>
                        <a:cs typeface="Times New Roman"/>
                      </a:endParaRPr>
                    </a:p>
                  </a:txBody>
                  <a:tcPr marL="68580" marR="68580" marT="0" marB="0" anchor="ctr"/>
                </a:tc>
              </a:tr>
            </a:tbl>
          </a:graphicData>
        </a:graphic>
      </p:graphicFrame>
      <p:sp>
        <p:nvSpPr>
          <p:cNvPr id="8" name="Rectangle 7"/>
          <p:cNvSpPr/>
          <p:nvPr/>
        </p:nvSpPr>
        <p:spPr>
          <a:xfrm>
            <a:off x="611560" y="2636912"/>
            <a:ext cx="7920880" cy="1008112"/>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611560" y="4653136"/>
            <a:ext cx="7920880" cy="504056"/>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3621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Hand</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Posture</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and</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Two</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Users</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are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both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intuitive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and</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exclusive</a:t>
            </a:r>
            <a:r>
              <a:rPr lang="tr-TR" sz="2800" dirty="0" smtClean="0">
                <a:solidFill>
                  <a:schemeClr val="bg1">
                    <a:lumMod val="50000"/>
                  </a:schemeClr>
                </a:solidFill>
                <a:latin typeface="HelveticaNeueLT Pro 57 Cn" pitchFamily="34" charset="0"/>
                <a:cs typeface="Aharoni" panose="02010803020104030203" pitchFamily="2" charset="-79"/>
              </a:rPr>
              <a:t> </a:t>
            </a: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Physical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Impact</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are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used</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usually</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for</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similar</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actions</a:t>
            </a:r>
            <a:endParaRPr lang="tr-TR" sz="2800" dirty="0" smtClean="0">
              <a:solidFill>
                <a:schemeClr val="bg1">
                  <a:lumMod val="50000"/>
                </a:schemeClr>
              </a:solidFill>
              <a:latin typeface="HelveticaNeueLT Pro 67 MdCn" pitchFamily="34" charset="-94"/>
              <a:cs typeface="Aharoni" panose="02010803020104030203" pitchFamily="2" charset="-79"/>
            </a:endParaRPr>
          </a:p>
        </p:txBody>
      </p:sp>
      <p:sp>
        <p:nvSpPr>
          <p:cNvPr id="4"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3">
                    <a:lumMod val="20000"/>
                    <a:lumOff val="80000"/>
                  </a:schemeClr>
                </a:solidFill>
                <a:latin typeface="HelveticaNeueLT Pro 67 MdCn" pitchFamily="34" charset="-94"/>
                <a:cs typeface="Aharoni" panose="02010803020104030203" pitchFamily="2" charset="-79"/>
              </a:rPr>
              <a:t>Evaluation of </a:t>
            </a:r>
            <a:r>
              <a:rPr lang="tr-TR" sz="2400" dirty="0" err="1" smtClean="0">
                <a:solidFill>
                  <a:schemeClr val="accent3">
                    <a:lumMod val="20000"/>
                    <a:lumOff val="80000"/>
                  </a:schemeClr>
                </a:solidFill>
                <a:latin typeface="HelveticaNeueLT Pro 67 MdCn" pitchFamily="34" charset="-94"/>
                <a:cs typeface="Aharoni" panose="02010803020104030203" pitchFamily="2" charset="-79"/>
              </a:rPr>
              <a:t>Categories</a:t>
            </a:r>
            <a:endParaRPr lang="en-US" sz="2400" dirty="0">
              <a:solidFill>
                <a:schemeClr val="accent3">
                  <a:lumMod val="20000"/>
                  <a:lumOff val="80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798969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Hand</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Posture</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and</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Two</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Users</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are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both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intuitive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and</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exclusive</a:t>
            </a:r>
            <a:r>
              <a:rPr lang="tr-TR" sz="2800" dirty="0" smtClean="0">
                <a:solidFill>
                  <a:schemeClr val="bg1">
                    <a:lumMod val="50000"/>
                  </a:schemeClr>
                </a:solidFill>
                <a:latin typeface="HelveticaNeueLT Pro 57 Cn" pitchFamily="34" charset="0"/>
                <a:cs typeface="Aharoni" panose="02010803020104030203" pitchFamily="2" charset="-79"/>
              </a:rPr>
              <a:t> </a:t>
            </a:r>
          </a:p>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Physical</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Impact</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are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used</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usually</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for</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similar</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actions</a:t>
            </a:r>
            <a:endParaRPr lang="tr-TR" sz="2800" dirty="0" smtClean="0">
              <a:solidFill>
                <a:schemeClr val="bg1">
                  <a:lumMod val="50000"/>
                </a:schemeClr>
              </a:solidFill>
              <a:latin typeface="HelveticaNeueLT Pro 67 MdCn" pitchFamily="34" charset="-94"/>
              <a:cs typeface="Aharoni" panose="02010803020104030203" pitchFamily="2" charset="-79"/>
            </a:endParaRPr>
          </a:p>
        </p:txBody>
      </p:sp>
      <p:sp>
        <p:nvSpPr>
          <p:cNvPr id="4"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3">
                    <a:lumMod val="20000"/>
                    <a:lumOff val="80000"/>
                  </a:schemeClr>
                </a:solidFill>
                <a:latin typeface="HelveticaNeueLT Pro 67 MdCn" pitchFamily="34" charset="-94"/>
                <a:cs typeface="Aharoni" panose="02010803020104030203" pitchFamily="2" charset="-79"/>
              </a:rPr>
              <a:t>Evaluation of </a:t>
            </a:r>
            <a:r>
              <a:rPr lang="tr-TR" sz="2400" dirty="0" err="1" smtClean="0">
                <a:solidFill>
                  <a:schemeClr val="accent3">
                    <a:lumMod val="20000"/>
                    <a:lumOff val="80000"/>
                  </a:schemeClr>
                </a:solidFill>
                <a:latin typeface="HelveticaNeueLT Pro 67 MdCn" pitchFamily="34" charset="-94"/>
                <a:cs typeface="Aharoni" panose="02010803020104030203" pitchFamily="2" charset="-79"/>
              </a:rPr>
              <a:t>Categories</a:t>
            </a:r>
            <a:endParaRPr lang="en-US" sz="2400" dirty="0">
              <a:solidFill>
                <a:schemeClr val="accent3">
                  <a:lumMod val="20000"/>
                  <a:lumOff val="80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211294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Belgelerim\Design Lab\Projects\ShadowPlay\ShadowPlay First Concepts\Presentations\hey\understanding-h525647a6\content\data\repo\6364904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968" y="1497583"/>
            <a:ext cx="4792065" cy="386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6332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Hand</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Posture</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and</a:t>
            </a:r>
            <a:r>
              <a:rPr lang="tr-TR" sz="2800" dirty="0" smtClean="0">
                <a:solidFill>
                  <a:schemeClr val="bg1">
                    <a:lumMod val="95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Two</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Users</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are</a:t>
            </a:r>
            <a:r>
              <a:rPr lang="tr-TR" sz="2800" dirty="0" smtClean="0">
                <a:solidFill>
                  <a:schemeClr val="bg1">
                    <a:lumMod val="95000"/>
                  </a:schemeClr>
                </a:solidFill>
                <a:latin typeface="HelveticaNeueLT Pro 35 Th" pitchFamily="34" charset="-94"/>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both</a:t>
            </a:r>
            <a:r>
              <a:rPr lang="tr-TR" sz="2800" dirty="0" smtClean="0">
                <a:solidFill>
                  <a:schemeClr val="bg1">
                    <a:lumMod val="95000"/>
                  </a:schemeClr>
                </a:solidFill>
                <a:latin typeface="HelveticaNeueLT Pro 35 Th"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intuitive</a:t>
            </a:r>
            <a:r>
              <a:rPr lang="tr-TR" sz="2800" dirty="0" smtClean="0">
                <a:solidFill>
                  <a:schemeClr val="bg1">
                    <a:lumMod val="95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and</a:t>
            </a:r>
            <a:r>
              <a:rPr lang="tr-TR" sz="2800" dirty="0" smtClean="0">
                <a:solidFill>
                  <a:schemeClr val="bg1">
                    <a:lumMod val="95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exclusive</a:t>
            </a:r>
            <a:r>
              <a:rPr lang="tr-TR" sz="2800" dirty="0" smtClean="0">
                <a:solidFill>
                  <a:schemeClr val="bg1">
                    <a:lumMod val="95000"/>
                  </a:schemeClr>
                </a:solidFill>
                <a:latin typeface="HelveticaNeueLT Pro 57 Cn" pitchFamily="34" charset="0"/>
                <a:cs typeface="Aharoni" panose="02010803020104030203" pitchFamily="2" charset="-79"/>
              </a:rPr>
              <a:t> </a:t>
            </a:r>
          </a:p>
          <a:p>
            <a:pPr marL="457200" indent="-457200" algn="l">
              <a:lnSpc>
                <a:spcPct val="150000"/>
              </a:lnSpc>
              <a:buFont typeface="Arial" panose="020B0604020202020204" pitchFamily="34" charset="0"/>
              <a:buChar char="•"/>
            </a:pPr>
            <a:r>
              <a:rPr lang="tr-TR" sz="2800" dirty="0" err="1" smtClean="0">
                <a:solidFill>
                  <a:schemeClr val="bg1">
                    <a:lumMod val="65000"/>
                  </a:schemeClr>
                </a:solidFill>
                <a:latin typeface="HelveticaNeueLT Pro 57 Cn" pitchFamily="34" charset="0"/>
                <a:cs typeface="Aharoni" panose="02010803020104030203" pitchFamily="2" charset="-79"/>
              </a:rPr>
              <a:t>Physical</a:t>
            </a:r>
            <a:r>
              <a:rPr lang="tr-TR" sz="2800" dirty="0" smtClean="0">
                <a:solidFill>
                  <a:schemeClr val="bg1">
                    <a:lumMod val="65000"/>
                  </a:schemeClr>
                </a:solidFill>
                <a:latin typeface="HelveticaNeueLT Pro 57 Cn" pitchFamily="34" charset="0"/>
                <a:cs typeface="Aharoni" panose="02010803020104030203" pitchFamily="2" charset="-79"/>
              </a:rPr>
              <a:t> </a:t>
            </a:r>
            <a:r>
              <a:rPr lang="tr-TR" sz="2800" dirty="0" err="1" smtClean="0">
                <a:solidFill>
                  <a:schemeClr val="bg1">
                    <a:lumMod val="65000"/>
                  </a:schemeClr>
                </a:solidFill>
                <a:latin typeface="HelveticaNeueLT Pro 57 Cn" pitchFamily="34" charset="0"/>
                <a:cs typeface="Aharoni" panose="02010803020104030203" pitchFamily="2" charset="-79"/>
              </a:rPr>
              <a:t>Impact</a:t>
            </a:r>
            <a:r>
              <a:rPr lang="tr-TR" sz="2800" dirty="0" smtClean="0">
                <a:solidFill>
                  <a:schemeClr val="bg1">
                    <a:lumMod val="65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are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used</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usually</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for</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similar</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actions</a:t>
            </a:r>
            <a:endParaRPr lang="tr-TR" sz="2800" dirty="0" smtClean="0">
              <a:solidFill>
                <a:schemeClr val="bg1">
                  <a:lumMod val="50000"/>
                </a:schemeClr>
              </a:solidFill>
              <a:latin typeface="HelveticaNeueLT Pro 67 MdCn" pitchFamily="34" charset="-94"/>
              <a:cs typeface="Aharoni" panose="02010803020104030203" pitchFamily="2" charset="-79"/>
            </a:endParaRPr>
          </a:p>
        </p:txBody>
      </p:sp>
      <p:sp>
        <p:nvSpPr>
          <p:cNvPr id="4"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3">
                    <a:lumMod val="20000"/>
                    <a:lumOff val="80000"/>
                  </a:schemeClr>
                </a:solidFill>
                <a:latin typeface="HelveticaNeueLT Pro 67 MdCn" pitchFamily="34" charset="-94"/>
                <a:cs typeface="Aharoni" panose="02010803020104030203" pitchFamily="2" charset="-79"/>
              </a:rPr>
              <a:t>Evaluation of </a:t>
            </a:r>
            <a:r>
              <a:rPr lang="tr-TR" sz="2400" dirty="0" err="1" smtClean="0">
                <a:solidFill>
                  <a:schemeClr val="accent3">
                    <a:lumMod val="20000"/>
                    <a:lumOff val="80000"/>
                  </a:schemeClr>
                </a:solidFill>
                <a:latin typeface="HelveticaNeueLT Pro 67 MdCn" pitchFamily="34" charset="-94"/>
                <a:cs typeface="Aharoni" panose="02010803020104030203" pitchFamily="2" charset="-79"/>
              </a:rPr>
              <a:t>Categories</a:t>
            </a:r>
            <a:endParaRPr lang="en-US" sz="2400" dirty="0">
              <a:solidFill>
                <a:schemeClr val="accent3">
                  <a:lumMod val="20000"/>
                  <a:lumOff val="80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539387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rgbClr val="008000"/>
                </a:solidFill>
                <a:latin typeface="HelveticaNeueLT Pro 57 Cn" pitchFamily="34" charset="0"/>
                <a:cs typeface="Aharoni" panose="02010803020104030203" pitchFamily="2" charset="-79"/>
              </a:rPr>
              <a:t>Emotions</a:t>
            </a:r>
            <a:r>
              <a:rPr lang="tr-TR" sz="2400" dirty="0" smtClean="0">
                <a:solidFill>
                  <a:srgbClr val="008000"/>
                </a:solidFill>
                <a:latin typeface="HelveticaNeueLT Pro 57 Cn" pitchFamily="34" charset="0"/>
                <a:cs typeface="Aharoni" panose="02010803020104030203" pitchFamily="2" charset="-79"/>
              </a:rPr>
              <a:t> of </a:t>
            </a:r>
            <a:r>
              <a:rPr lang="tr-TR" sz="2400" dirty="0" err="1" smtClean="0">
                <a:solidFill>
                  <a:srgbClr val="008000"/>
                </a:solidFill>
                <a:latin typeface="HelveticaNeueLT Pro 57 Cn" pitchFamily="34" charset="0"/>
                <a:cs typeface="Aharoni" panose="02010803020104030203" pitchFamily="2" charset="-79"/>
              </a:rPr>
              <a:t>Touch</a:t>
            </a:r>
            <a:r>
              <a:rPr lang="tr-TR" sz="2400" dirty="0" smtClean="0">
                <a:solidFill>
                  <a:srgbClr val="008000"/>
                </a:solidFill>
                <a:latin typeface="HelveticaNeueLT Pro 57 Cn" pitchFamily="34" charset="0"/>
                <a:cs typeface="Aharoni" panose="02010803020104030203" pitchFamily="2" charset="-79"/>
              </a:rPr>
              <a:t> </a:t>
            </a:r>
            <a:r>
              <a:rPr lang="tr-TR" sz="2400" dirty="0" err="1" smtClean="0">
                <a:solidFill>
                  <a:srgbClr val="008000"/>
                </a:solidFill>
                <a:latin typeface="HelveticaNeueLT Pro 57 Cn" pitchFamily="34" charset="0"/>
                <a:cs typeface="Aharoni" panose="02010803020104030203" pitchFamily="2" charset="-79"/>
              </a:rPr>
              <a:t>Patterns</a:t>
            </a:r>
            <a:endParaRPr lang="en-US" sz="2400" dirty="0">
              <a:solidFill>
                <a:srgbClr val="008000"/>
              </a:solidFill>
              <a:latin typeface="HelveticaNeueLT Pro 57 Cn" pitchFamily="34" charset="0"/>
              <a:cs typeface="Aharoni" panose="02010803020104030203" pitchFamily="2" charset="-79"/>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2714322"/>
            <a:ext cx="1368152" cy="13681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714322"/>
            <a:ext cx="1368152" cy="136815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714322"/>
            <a:ext cx="1368152" cy="13681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2714322"/>
            <a:ext cx="1368152" cy="136815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5736" y="2714322"/>
            <a:ext cx="1368152" cy="1368152"/>
          </a:xfrm>
          <a:prstGeom prst="rect">
            <a:avLst/>
          </a:prstGeom>
        </p:spPr>
      </p:pic>
      <p:sp>
        <p:nvSpPr>
          <p:cNvPr id="2" name="TextBox 1"/>
          <p:cNvSpPr txBox="1"/>
          <p:nvPr/>
        </p:nvSpPr>
        <p:spPr>
          <a:xfrm>
            <a:off x="539552" y="4052183"/>
            <a:ext cx="1368152" cy="307777"/>
          </a:xfrm>
          <a:prstGeom prst="rect">
            <a:avLst/>
          </a:prstGeom>
          <a:noFill/>
        </p:spPr>
        <p:txBody>
          <a:bodyPr wrap="square" rtlCol="0">
            <a:spAutoFit/>
          </a:bodyPr>
          <a:lstStyle/>
          <a:p>
            <a:pPr algn="ctr"/>
            <a:r>
              <a:rPr lang="tr-TR" sz="1400" dirty="0" err="1" smtClean="0">
                <a:latin typeface="HelveticaNeueLT Pro 35 Th" pitchFamily="34" charset="-94"/>
              </a:rPr>
              <a:t>Firm</a:t>
            </a:r>
            <a:r>
              <a:rPr lang="tr-TR" sz="1400" dirty="0" smtClean="0">
                <a:latin typeface="HelveticaNeueLT Pro 35 Th" pitchFamily="34" charset="-94"/>
              </a:rPr>
              <a:t> Grip</a:t>
            </a:r>
            <a:endParaRPr lang="en-US" sz="1400" dirty="0">
              <a:latin typeface="HelveticaNeueLT Pro 35 Th" pitchFamily="34" charset="-94"/>
            </a:endParaRPr>
          </a:p>
        </p:txBody>
      </p:sp>
      <p:sp>
        <p:nvSpPr>
          <p:cNvPr id="14" name="TextBox 13"/>
          <p:cNvSpPr txBox="1"/>
          <p:nvPr/>
        </p:nvSpPr>
        <p:spPr>
          <a:xfrm>
            <a:off x="2195736" y="4057327"/>
            <a:ext cx="1368152" cy="307777"/>
          </a:xfrm>
          <a:prstGeom prst="rect">
            <a:avLst/>
          </a:prstGeom>
          <a:noFill/>
        </p:spPr>
        <p:txBody>
          <a:bodyPr wrap="square" rtlCol="0">
            <a:spAutoFit/>
          </a:bodyPr>
          <a:lstStyle/>
          <a:p>
            <a:pPr algn="ctr"/>
            <a:r>
              <a:rPr lang="tr-TR" sz="1400" dirty="0" err="1" smtClean="0">
                <a:latin typeface="HelveticaNeueLT Pro 35 Th" pitchFamily="34" charset="-94"/>
              </a:rPr>
              <a:t>Hold</a:t>
            </a:r>
            <a:r>
              <a:rPr lang="tr-TR" sz="1400" dirty="0" smtClean="0">
                <a:latin typeface="HelveticaNeueLT Pro 35 Th" pitchFamily="34" charset="-94"/>
              </a:rPr>
              <a:t> </a:t>
            </a:r>
            <a:r>
              <a:rPr lang="tr-TR" sz="1400" dirty="0" err="1" smtClean="0">
                <a:latin typeface="HelveticaNeueLT Pro 35 Th" pitchFamily="34" charset="-94"/>
              </a:rPr>
              <a:t>Fingers</a:t>
            </a:r>
            <a:endParaRPr lang="en-US" sz="1400" dirty="0">
              <a:latin typeface="HelveticaNeueLT Pro 35 Th" pitchFamily="34" charset="-94"/>
            </a:endParaRPr>
          </a:p>
        </p:txBody>
      </p:sp>
      <p:sp>
        <p:nvSpPr>
          <p:cNvPr id="15" name="TextBox 14"/>
          <p:cNvSpPr txBox="1"/>
          <p:nvPr/>
        </p:nvSpPr>
        <p:spPr>
          <a:xfrm>
            <a:off x="3851920" y="4057327"/>
            <a:ext cx="1368152" cy="307777"/>
          </a:xfrm>
          <a:prstGeom prst="rect">
            <a:avLst/>
          </a:prstGeom>
          <a:noFill/>
        </p:spPr>
        <p:txBody>
          <a:bodyPr wrap="square" rtlCol="0">
            <a:spAutoFit/>
          </a:bodyPr>
          <a:lstStyle/>
          <a:p>
            <a:pPr algn="ctr"/>
            <a:r>
              <a:rPr lang="tr-TR" sz="1400" dirty="0" err="1" smtClean="0">
                <a:latin typeface="HelveticaNeueLT Pro 35 Th" pitchFamily="34" charset="-94"/>
              </a:rPr>
              <a:t>Finger</a:t>
            </a:r>
            <a:r>
              <a:rPr lang="tr-TR" sz="1400" dirty="0" smtClean="0">
                <a:latin typeface="HelveticaNeueLT Pro 35 Th" pitchFamily="34" charset="-94"/>
              </a:rPr>
              <a:t> </a:t>
            </a:r>
            <a:r>
              <a:rPr lang="tr-TR" sz="1400" dirty="0" err="1" smtClean="0">
                <a:latin typeface="HelveticaNeueLT Pro 35 Th" pitchFamily="34" charset="-94"/>
              </a:rPr>
              <a:t>Touch</a:t>
            </a:r>
            <a:endParaRPr lang="en-US" sz="1400" dirty="0">
              <a:latin typeface="HelveticaNeueLT Pro 35 Th" pitchFamily="34" charset="-94"/>
            </a:endParaRPr>
          </a:p>
        </p:txBody>
      </p:sp>
      <p:sp>
        <p:nvSpPr>
          <p:cNvPr id="16" name="TextBox 15"/>
          <p:cNvSpPr txBox="1"/>
          <p:nvPr/>
        </p:nvSpPr>
        <p:spPr>
          <a:xfrm>
            <a:off x="5508104" y="4057327"/>
            <a:ext cx="1368152" cy="307777"/>
          </a:xfrm>
          <a:prstGeom prst="rect">
            <a:avLst/>
          </a:prstGeom>
          <a:noFill/>
        </p:spPr>
        <p:txBody>
          <a:bodyPr wrap="square" rtlCol="0">
            <a:spAutoFit/>
          </a:bodyPr>
          <a:lstStyle/>
          <a:p>
            <a:pPr algn="ctr"/>
            <a:r>
              <a:rPr lang="tr-TR" sz="1400" dirty="0" smtClean="0">
                <a:latin typeface="HelveticaNeueLT Pro 35 Th" pitchFamily="34" charset="-94"/>
              </a:rPr>
              <a:t>Palm </a:t>
            </a:r>
            <a:r>
              <a:rPr lang="tr-TR" sz="1400" dirty="0" err="1" smtClean="0">
                <a:latin typeface="HelveticaNeueLT Pro 35 Th" pitchFamily="34" charset="-94"/>
              </a:rPr>
              <a:t>Touch</a:t>
            </a:r>
            <a:endParaRPr lang="en-US" sz="1400" dirty="0">
              <a:latin typeface="HelveticaNeueLT Pro 35 Th" pitchFamily="34" charset="-94"/>
            </a:endParaRPr>
          </a:p>
        </p:txBody>
      </p:sp>
      <p:sp>
        <p:nvSpPr>
          <p:cNvPr id="17" name="TextBox 16"/>
          <p:cNvSpPr txBox="1"/>
          <p:nvPr/>
        </p:nvSpPr>
        <p:spPr>
          <a:xfrm>
            <a:off x="7164288" y="4057327"/>
            <a:ext cx="1368152" cy="307777"/>
          </a:xfrm>
          <a:prstGeom prst="rect">
            <a:avLst/>
          </a:prstGeom>
          <a:noFill/>
        </p:spPr>
        <p:txBody>
          <a:bodyPr wrap="square" rtlCol="0">
            <a:spAutoFit/>
          </a:bodyPr>
          <a:lstStyle/>
          <a:p>
            <a:pPr algn="ctr"/>
            <a:r>
              <a:rPr lang="tr-TR" sz="1400" dirty="0" err="1" smtClean="0">
                <a:latin typeface="HelveticaNeueLT Pro 35 Th" pitchFamily="34" charset="-94"/>
              </a:rPr>
              <a:t>Dynamic</a:t>
            </a:r>
            <a:r>
              <a:rPr lang="tr-TR" sz="1400" dirty="0" smtClean="0">
                <a:latin typeface="HelveticaNeueLT Pro 35 Th" pitchFamily="34" charset="-94"/>
              </a:rPr>
              <a:t> </a:t>
            </a:r>
            <a:r>
              <a:rPr lang="tr-TR" sz="1400" dirty="0" err="1" smtClean="0">
                <a:latin typeface="HelveticaNeueLT Pro 35 Th" pitchFamily="34" charset="-94"/>
              </a:rPr>
              <a:t>Touch</a:t>
            </a:r>
            <a:endParaRPr lang="en-US" sz="1400" dirty="0">
              <a:latin typeface="HelveticaNeueLT Pro 35 Th" pitchFamily="34" charset="-94"/>
            </a:endParaRPr>
          </a:p>
        </p:txBody>
      </p:sp>
    </p:spTree>
    <p:extLst>
      <p:ext uri="{BB962C8B-B14F-4D97-AF65-F5344CB8AC3E}">
        <p14:creationId xmlns:p14="http://schemas.microsoft.com/office/powerpoint/2010/main" val="16940842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3">
                    <a:lumMod val="20000"/>
                    <a:lumOff val="80000"/>
                  </a:schemeClr>
                </a:solidFill>
                <a:latin typeface="HelveticaNeueLT Pro 57 Cn" pitchFamily="34" charset="0"/>
                <a:cs typeface="Aharoni" panose="02010803020104030203" pitchFamily="2" charset="-79"/>
              </a:rPr>
              <a:t>Emotions</a:t>
            </a:r>
            <a:r>
              <a:rPr lang="tr-TR" sz="2400" dirty="0" smtClean="0">
                <a:solidFill>
                  <a:schemeClr val="accent3">
                    <a:lumMod val="20000"/>
                    <a:lumOff val="80000"/>
                  </a:schemeClr>
                </a:solidFill>
                <a:latin typeface="HelveticaNeueLT Pro 57 Cn" pitchFamily="34" charset="0"/>
                <a:cs typeface="Aharoni" panose="02010803020104030203" pitchFamily="2" charset="-79"/>
              </a:rPr>
              <a:t> of </a:t>
            </a:r>
            <a:r>
              <a:rPr lang="tr-TR" sz="2400" dirty="0" err="1" smtClean="0">
                <a:solidFill>
                  <a:schemeClr val="accent3">
                    <a:lumMod val="20000"/>
                    <a:lumOff val="80000"/>
                  </a:schemeClr>
                </a:solidFill>
                <a:latin typeface="HelveticaNeueLT Pro 57 Cn" pitchFamily="34" charset="0"/>
                <a:cs typeface="Aharoni" panose="02010803020104030203" pitchFamily="2" charset="-79"/>
              </a:rPr>
              <a:t>Touch</a:t>
            </a:r>
            <a:r>
              <a:rPr lang="tr-TR" sz="2400" dirty="0" smtClean="0">
                <a:solidFill>
                  <a:schemeClr val="accent3">
                    <a:lumMod val="20000"/>
                    <a:lumOff val="80000"/>
                  </a:schemeClr>
                </a:solidFill>
                <a:latin typeface="HelveticaNeueLT Pro 57 Cn" pitchFamily="34" charset="0"/>
                <a:cs typeface="Aharoni" panose="02010803020104030203" pitchFamily="2" charset="-79"/>
              </a:rPr>
              <a:t> </a:t>
            </a:r>
            <a:r>
              <a:rPr lang="tr-TR" sz="2400" dirty="0" err="1" smtClean="0">
                <a:solidFill>
                  <a:schemeClr val="accent3">
                    <a:lumMod val="20000"/>
                    <a:lumOff val="80000"/>
                  </a:schemeClr>
                </a:solidFill>
                <a:latin typeface="HelveticaNeueLT Pro 57 Cn" pitchFamily="34" charset="0"/>
                <a:cs typeface="Aharoni" panose="02010803020104030203" pitchFamily="2" charset="-79"/>
              </a:rPr>
              <a:t>Patterns</a:t>
            </a:r>
            <a:endParaRPr lang="en-US" sz="2400" dirty="0">
              <a:solidFill>
                <a:schemeClr val="accent3">
                  <a:lumMod val="20000"/>
                  <a:lumOff val="80000"/>
                </a:schemeClr>
              </a:solidFill>
              <a:latin typeface="HelveticaNeueLT Pro 57 Cn" pitchFamily="34" charset="0"/>
              <a:cs typeface="Aharoni" panose="02010803020104030203" pitchFamily="2" charset="-79"/>
            </a:endParaRPr>
          </a:p>
        </p:txBody>
      </p:sp>
      <p:graphicFrame>
        <p:nvGraphicFramePr>
          <p:cNvPr id="3" name="Table 2"/>
          <p:cNvGraphicFramePr>
            <a:graphicFrameLocks noGrp="1"/>
          </p:cNvGraphicFramePr>
          <p:nvPr>
            <p:extLst>
              <p:ext uri="{D42A27DB-BD31-4B8C-83A1-F6EECF244321}">
                <p14:modId xmlns:p14="http://schemas.microsoft.com/office/powerpoint/2010/main" val="2391272229"/>
              </p:ext>
            </p:extLst>
          </p:nvPr>
        </p:nvGraphicFramePr>
        <p:xfrm>
          <a:off x="1835696" y="2420888"/>
          <a:ext cx="6456571" cy="3333019"/>
        </p:xfrm>
        <a:graphic>
          <a:graphicData uri="http://schemas.openxmlformats.org/drawingml/2006/table">
            <a:tbl>
              <a:tblPr firstRow="1" firstCol="1" bandRow="1">
                <a:tableStyleId>{F5AB1C69-6EDB-4FF4-983F-18BD219EF322}</a:tableStyleId>
              </a:tblPr>
              <a:tblGrid>
                <a:gridCol w="1325832"/>
                <a:gridCol w="1554488"/>
                <a:gridCol w="1296144"/>
                <a:gridCol w="1296144"/>
                <a:gridCol w="983963"/>
              </a:tblGrid>
              <a:tr h="564666">
                <a:tc>
                  <a:txBody>
                    <a:bodyPr/>
                    <a:lstStyle/>
                    <a:p>
                      <a:pPr algn="ctr">
                        <a:lnSpc>
                          <a:spcPct val="100000"/>
                        </a:lnSpc>
                        <a:spcAft>
                          <a:spcPts val="0"/>
                        </a:spcAft>
                      </a:pPr>
                      <a:r>
                        <a:rPr lang="en-US" sz="1400" dirty="0">
                          <a:effectLst/>
                          <a:latin typeface="HelveticaNeueLT Pro 57 Cn" pitchFamily="34" charset="0"/>
                        </a:rPr>
                        <a:t>Pre-Defined Touch Patterns</a:t>
                      </a:r>
                      <a:endParaRPr lang="en-US" sz="2100" dirty="0">
                        <a:effectLst/>
                        <a:latin typeface="HelveticaNeueLT Pro 57 Cn" pitchFamily="34" charset="0"/>
                        <a:ea typeface="Times New Roman"/>
                        <a:cs typeface="Times New Roman"/>
                      </a:endParaRPr>
                    </a:p>
                  </a:txBody>
                  <a:tcPr marL="144820" marR="144820" marT="0" marB="0" anchor="ctr"/>
                </a:tc>
                <a:tc gridSpan="4">
                  <a:txBody>
                    <a:bodyPr/>
                    <a:lstStyle/>
                    <a:p>
                      <a:pPr algn="ctr">
                        <a:lnSpc>
                          <a:spcPct val="100000"/>
                        </a:lnSpc>
                        <a:spcAft>
                          <a:spcPts val="0"/>
                        </a:spcAft>
                      </a:pPr>
                      <a:r>
                        <a:rPr lang="en-US" sz="1700" dirty="0">
                          <a:effectLst/>
                          <a:latin typeface="HelveticaNeueLT Pro 57 Cn" pitchFamily="34" charset="0"/>
                        </a:rPr>
                        <a:t>Emotions, Meanings and Feelings</a:t>
                      </a:r>
                      <a:endParaRPr lang="en-US" sz="2100" dirty="0">
                        <a:effectLst/>
                        <a:latin typeface="HelveticaNeueLT Pro 57 Cn" pitchFamily="34" charset="0"/>
                        <a:ea typeface="Times New Roman"/>
                        <a:cs typeface="Times New Roman"/>
                      </a:endParaRPr>
                    </a:p>
                  </a:txBody>
                  <a:tcPr marL="144820" marR="14482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524707">
                <a:tc>
                  <a:txBody>
                    <a:bodyPr/>
                    <a:lstStyle/>
                    <a:p>
                      <a:pPr algn="ctr">
                        <a:lnSpc>
                          <a:spcPct val="100000"/>
                        </a:lnSpc>
                        <a:spcAft>
                          <a:spcPts val="0"/>
                        </a:spcAft>
                      </a:pPr>
                      <a:r>
                        <a:rPr lang="en-US" sz="1700" dirty="0">
                          <a:effectLst/>
                          <a:latin typeface="HelveticaNeueLT Pro 57 Cn" pitchFamily="34" charset="0"/>
                        </a:rPr>
                        <a:t>Firm Grip</a:t>
                      </a:r>
                      <a:endParaRPr lang="en-US" sz="2100" dirty="0">
                        <a:effectLst/>
                        <a:latin typeface="HelveticaNeueLT Pro 57 Cn" pitchFamily="34" charset="0"/>
                        <a:ea typeface="Times New Roman"/>
                        <a:cs typeface="Times New Roman"/>
                      </a:endParaRPr>
                    </a:p>
                  </a:txBody>
                  <a:tcPr marL="144820" marR="144820" marT="0" marB="0" anchor="ctr"/>
                </a:tc>
                <a:tc>
                  <a:txBody>
                    <a:bodyPr/>
                    <a:lstStyle/>
                    <a:p>
                      <a:pPr algn="ctr">
                        <a:lnSpc>
                          <a:spcPct val="100000"/>
                        </a:lnSpc>
                        <a:spcAft>
                          <a:spcPts val="0"/>
                        </a:spcAft>
                      </a:pPr>
                      <a:r>
                        <a:rPr lang="en-US" sz="1700" dirty="0">
                          <a:effectLst/>
                          <a:latin typeface="HelveticaNeueLT Pro 35 Th" pitchFamily="34" charset="-94"/>
                        </a:rPr>
                        <a:t>Commitment</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1700">
                          <a:effectLst/>
                          <a:latin typeface="HelveticaNeueLT Pro 35 Th" pitchFamily="34" charset="-94"/>
                        </a:rPr>
                        <a:t>Intimacy</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(3 User)</a:t>
                      </a:r>
                      <a:endParaRPr lang="en-US" sz="210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1700">
                          <a:effectLst/>
                          <a:latin typeface="HelveticaNeueLT Pro 35 Th" pitchFamily="34" charset="-94"/>
                        </a:rPr>
                        <a:t>Merger</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(3 User)</a:t>
                      </a:r>
                      <a:endParaRPr lang="en-US" sz="210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4820" marR="144820" marT="0" marB="0" anchor="ctr"/>
                </a:tc>
              </a:tr>
              <a:tr h="524707">
                <a:tc>
                  <a:txBody>
                    <a:bodyPr/>
                    <a:lstStyle/>
                    <a:p>
                      <a:pPr algn="ctr">
                        <a:lnSpc>
                          <a:spcPct val="100000"/>
                        </a:lnSpc>
                        <a:spcAft>
                          <a:spcPts val="0"/>
                        </a:spcAft>
                      </a:pPr>
                      <a:r>
                        <a:rPr lang="en-US" sz="1700" dirty="0">
                          <a:effectLst/>
                          <a:latin typeface="HelveticaNeueLT Pro 57 Cn" pitchFamily="34" charset="0"/>
                        </a:rPr>
                        <a:t>Hold Fingers</a:t>
                      </a:r>
                      <a:endParaRPr lang="en-US" sz="2100" dirty="0">
                        <a:effectLst/>
                        <a:latin typeface="HelveticaNeueLT Pro 57 Cn" pitchFamily="34" charset="0"/>
                        <a:ea typeface="Times New Roman"/>
                        <a:cs typeface="Times New Roman"/>
                      </a:endParaRPr>
                    </a:p>
                  </a:txBody>
                  <a:tcPr marL="144820" marR="144820" marT="0" marB="0" anchor="ctr"/>
                </a:tc>
                <a:tc>
                  <a:txBody>
                    <a:bodyPr/>
                    <a:lstStyle/>
                    <a:p>
                      <a:pPr algn="ctr">
                        <a:lnSpc>
                          <a:spcPct val="100000"/>
                        </a:lnSpc>
                        <a:spcAft>
                          <a:spcPts val="0"/>
                        </a:spcAft>
                      </a:pPr>
                      <a:r>
                        <a:rPr lang="en-US" sz="1700" dirty="0">
                          <a:effectLst/>
                          <a:latin typeface="HelveticaNeueLT Pro 35 Th" pitchFamily="34" charset="-94"/>
                        </a:rPr>
                        <a:t>Help</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4820" marR="144820" marT="0" marB="0" anchor="ctr"/>
                </a:tc>
              </a:tr>
              <a:tr h="524707">
                <a:tc>
                  <a:txBody>
                    <a:bodyPr/>
                    <a:lstStyle/>
                    <a:p>
                      <a:pPr algn="ctr">
                        <a:lnSpc>
                          <a:spcPct val="100000"/>
                        </a:lnSpc>
                        <a:spcAft>
                          <a:spcPts val="0"/>
                        </a:spcAft>
                      </a:pPr>
                      <a:r>
                        <a:rPr lang="en-US" sz="1700" dirty="0" smtClean="0">
                          <a:effectLst/>
                          <a:latin typeface="HelveticaNeueLT Pro 57 Cn" pitchFamily="34" charset="0"/>
                        </a:rPr>
                        <a:t>Finger Touch</a:t>
                      </a:r>
                      <a:endParaRPr lang="en-US" sz="2100" dirty="0">
                        <a:effectLst/>
                        <a:latin typeface="HelveticaNeueLT Pro 57 Cn" pitchFamily="34" charset="0"/>
                        <a:ea typeface="Times New Roman"/>
                        <a:cs typeface="Times New Roman"/>
                      </a:endParaRPr>
                    </a:p>
                  </a:txBody>
                  <a:tcPr marL="144820" marR="144820" marT="0" marB="0" anchor="ctr"/>
                </a:tc>
                <a:tc>
                  <a:txBody>
                    <a:bodyPr/>
                    <a:lstStyle/>
                    <a:p>
                      <a:pPr algn="ctr">
                        <a:lnSpc>
                          <a:spcPct val="100000"/>
                        </a:lnSpc>
                        <a:spcAft>
                          <a:spcPts val="0"/>
                        </a:spcAft>
                      </a:pPr>
                      <a:r>
                        <a:rPr lang="en-US" sz="1700" dirty="0">
                          <a:effectLst/>
                          <a:latin typeface="HelveticaNeueLT Pro 35 Th" pitchFamily="34" charset="-94"/>
                        </a:rPr>
                        <a:t>Exploration</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(3 User)</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1700" dirty="0">
                          <a:effectLst/>
                          <a:latin typeface="HelveticaNeueLT Pro 35 Th" pitchFamily="34" charset="-94"/>
                        </a:rPr>
                        <a:t>Transfer</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1700">
                          <a:effectLst/>
                          <a:latin typeface="HelveticaNeueLT Pro 35 Th" pitchFamily="34" charset="-94"/>
                        </a:rPr>
                        <a:t>Distant</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(2 User)</a:t>
                      </a:r>
                      <a:endParaRPr lang="en-US" sz="210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1700">
                          <a:effectLst/>
                          <a:latin typeface="HelveticaNeueLT Pro 35 Th" pitchFamily="34" charset="-94"/>
                        </a:rPr>
                        <a:t>Neutral</a:t>
                      </a:r>
                      <a:endParaRPr lang="en-US" sz="2100">
                        <a:effectLst/>
                        <a:latin typeface="HelveticaNeueLT Pro 35 Th" pitchFamily="34" charset="-94"/>
                      </a:endParaRPr>
                    </a:p>
                    <a:p>
                      <a:pPr algn="ctr">
                        <a:lnSpc>
                          <a:spcPct val="100000"/>
                        </a:lnSpc>
                        <a:spcAft>
                          <a:spcPts val="0"/>
                        </a:spcAft>
                      </a:pPr>
                      <a:r>
                        <a:rPr lang="en-US" sz="1400">
                          <a:effectLst/>
                          <a:latin typeface="HelveticaNeueLT Pro 35 Th" pitchFamily="34" charset="-94"/>
                        </a:rPr>
                        <a:t>(2 User)</a:t>
                      </a:r>
                      <a:endParaRPr lang="en-US" sz="2100">
                        <a:effectLst/>
                        <a:latin typeface="HelveticaNeueLT Pro 35 Th" pitchFamily="34" charset="-94"/>
                        <a:ea typeface="Times New Roman"/>
                        <a:cs typeface="Times New Roman"/>
                      </a:endParaRPr>
                    </a:p>
                  </a:txBody>
                  <a:tcPr marL="144820" marR="144820" marT="0" marB="0" anchor="ctr"/>
                </a:tc>
              </a:tr>
              <a:tr h="594111">
                <a:tc>
                  <a:txBody>
                    <a:bodyPr/>
                    <a:lstStyle/>
                    <a:p>
                      <a:pPr algn="ctr">
                        <a:lnSpc>
                          <a:spcPct val="100000"/>
                        </a:lnSpc>
                        <a:spcAft>
                          <a:spcPts val="0"/>
                        </a:spcAft>
                      </a:pPr>
                      <a:r>
                        <a:rPr lang="en-US" sz="1700" dirty="0" smtClean="0">
                          <a:effectLst/>
                          <a:latin typeface="HelveticaNeueLT Pro 57 Cn" pitchFamily="34" charset="0"/>
                        </a:rPr>
                        <a:t>Palm Touch</a:t>
                      </a:r>
                      <a:endParaRPr lang="en-US" sz="2100" dirty="0">
                        <a:effectLst/>
                        <a:latin typeface="HelveticaNeueLT Pro 57 Cn" pitchFamily="34" charset="0"/>
                        <a:ea typeface="Times New Roman"/>
                        <a:cs typeface="Times New Roman"/>
                      </a:endParaRPr>
                    </a:p>
                  </a:txBody>
                  <a:tcPr marL="144820" marR="144820" marT="0" marB="0" anchor="ctr"/>
                </a:tc>
                <a:tc>
                  <a:txBody>
                    <a:bodyPr/>
                    <a:lstStyle/>
                    <a:p>
                      <a:pPr algn="ctr">
                        <a:lnSpc>
                          <a:spcPct val="100000"/>
                        </a:lnSpc>
                        <a:spcAft>
                          <a:spcPts val="0"/>
                        </a:spcAft>
                      </a:pPr>
                      <a:r>
                        <a:rPr lang="en-US" sz="1700" dirty="0">
                          <a:effectLst/>
                          <a:latin typeface="HelveticaNeueLT Pro 35 Th" pitchFamily="34" charset="-94"/>
                        </a:rPr>
                        <a:t>Collaboration</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(5 User)</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dirty="0">
                          <a:effectLst/>
                          <a:latin typeface="HelveticaNeueLT Pro 35 Th" pitchFamily="34" charset="-94"/>
                        </a:rPr>
                        <a:t> </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dirty="0">
                          <a:effectLst/>
                          <a:latin typeface="HelveticaNeueLT Pro 35 Th" pitchFamily="34" charset="-94"/>
                        </a:rPr>
                        <a:t> </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4820" marR="144820" marT="0" marB="0" anchor="ctr"/>
                </a:tc>
              </a:tr>
              <a:tr h="524707">
                <a:tc>
                  <a:txBody>
                    <a:bodyPr/>
                    <a:lstStyle/>
                    <a:p>
                      <a:pPr algn="ctr">
                        <a:lnSpc>
                          <a:spcPct val="100000"/>
                        </a:lnSpc>
                        <a:spcAft>
                          <a:spcPts val="0"/>
                        </a:spcAft>
                      </a:pPr>
                      <a:r>
                        <a:rPr lang="en-US" sz="1700" dirty="0">
                          <a:effectLst/>
                          <a:latin typeface="HelveticaNeueLT Pro 57 Cn" pitchFamily="34" charset="0"/>
                        </a:rPr>
                        <a:t>Dynamic Touch</a:t>
                      </a:r>
                      <a:endParaRPr lang="en-US" sz="2100" dirty="0">
                        <a:effectLst/>
                        <a:latin typeface="HelveticaNeueLT Pro 57 Cn" pitchFamily="34" charset="0"/>
                        <a:ea typeface="Times New Roman"/>
                        <a:cs typeface="Times New Roman"/>
                      </a:endParaRPr>
                    </a:p>
                  </a:txBody>
                  <a:tcPr marL="144820" marR="144820" marT="0" marB="0" anchor="ctr"/>
                </a:tc>
                <a:tc>
                  <a:txBody>
                    <a:bodyPr/>
                    <a:lstStyle/>
                    <a:p>
                      <a:pPr algn="ctr">
                        <a:lnSpc>
                          <a:spcPct val="100000"/>
                        </a:lnSpc>
                        <a:spcAft>
                          <a:spcPts val="0"/>
                        </a:spcAft>
                      </a:pPr>
                      <a:r>
                        <a:rPr lang="en-US" sz="1700">
                          <a:effectLst/>
                          <a:latin typeface="HelveticaNeueLT Pro 35 Th" pitchFamily="34" charset="-94"/>
                        </a:rPr>
                        <a:t>Warning</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(8 User)</a:t>
                      </a:r>
                      <a:endParaRPr lang="en-US" sz="210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1700" dirty="0">
                          <a:effectLst/>
                          <a:latin typeface="HelveticaNeueLT Pro 35 Th" pitchFamily="34" charset="-94"/>
                        </a:rPr>
                        <a:t>Confusion</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endParaRPr lang="en-US" sz="2100" dirty="0">
                        <a:effectLst/>
                        <a:latin typeface="HelveticaNeueLT Pro 35 Th" pitchFamily="34" charset="-94"/>
                        <a:ea typeface="Times New Roman"/>
                        <a:cs typeface="Times New Roman"/>
                      </a:endParaRPr>
                    </a:p>
                  </a:txBody>
                  <a:tcPr marL="144820" marR="144820" marT="0" marB="0" anchor="ctr"/>
                </a:tc>
                <a:tc>
                  <a:txBody>
                    <a:bodyPr/>
                    <a:lstStyle/>
                    <a:p>
                      <a:pPr algn="ctr">
                        <a:lnSpc>
                          <a:spcPct val="100000"/>
                        </a:lnSpc>
                        <a:spcAft>
                          <a:spcPts val="0"/>
                        </a:spcAft>
                      </a:pPr>
                      <a:r>
                        <a:rPr lang="en-US" sz="2100" dirty="0">
                          <a:effectLst/>
                          <a:latin typeface="HelveticaNeueLT Pro 35 Th" pitchFamily="34" charset="-94"/>
                        </a:rPr>
                        <a:t> </a:t>
                      </a:r>
                      <a:endParaRPr lang="en-US" sz="2100" dirty="0">
                        <a:effectLst/>
                        <a:latin typeface="HelveticaNeueLT Pro 35 Th" pitchFamily="34" charset="-94"/>
                        <a:ea typeface="Times New Roman"/>
                        <a:cs typeface="Times New Roman"/>
                      </a:endParaRPr>
                    </a:p>
                  </a:txBody>
                  <a:tcPr marL="144820" marR="144820" marT="0" marB="0" anchor="ctr"/>
                </a:tc>
              </a:tr>
            </a:tbl>
          </a:graphicData>
        </a:graphic>
      </p:graphicFrame>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5229200"/>
            <a:ext cx="504056" cy="50405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609330"/>
            <a:ext cx="504056" cy="50405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3068960"/>
            <a:ext cx="504056" cy="50405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4149080"/>
            <a:ext cx="504056" cy="50405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4687850"/>
            <a:ext cx="504056" cy="504056"/>
          </a:xfrm>
          <a:prstGeom prst="rect">
            <a:avLst/>
          </a:prstGeom>
        </p:spPr>
      </p:pic>
    </p:spTree>
    <p:extLst>
      <p:ext uri="{BB962C8B-B14F-4D97-AF65-F5344CB8AC3E}">
        <p14:creationId xmlns:p14="http://schemas.microsoft.com/office/powerpoint/2010/main" val="33373836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3">
                    <a:lumMod val="20000"/>
                    <a:lumOff val="80000"/>
                  </a:schemeClr>
                </a:solidFill>
                <a:latin typeface="HelveticaNeueLT Pro 57 Cn" pitchFamily="34" charset="0"/>
                <a:cs typeface="Aharoni" panose="02010803020104030203" pitchFamily="2" charset="-79"/>
              </a:rPr>
              <a:t>Emotions</a:t>
            </a:r>
            <a:r>
              <a:rPr lang="tr-TR" sz="2400" dirty="0" smtClean="0">
                <a:solidFill>
                  <a:schemeClr val="accent3">
                    <a:lumMod val="20000"/>
                    <a:lumOff val="80000"/>
                  </a:schemeClr>
                </a:solidFill>
                <a:latin typeface="HelveticaNeueLT Pro 57 Cn" pitchFamily="34" charset="0"/>
                <a:cs typeface="Aharoni" panose="02010803020104030203" pitchFamily="2" charset="-79"/>
              </a:rPr>
              <a:t> of </a:t>
            </a:r>
            <a:r>
              <a:rPr lang="tr-TR" sz="2400" dirty="0" err="1" smtClean="0">
                <a:solidFill>
                  <a:schemeClr val="accent3">
                    <a:lumMod val="20000"/>
                    <a:lumOff val="80000"/>
                  </a:schemeClr>
                </a:solidFill>
                <a:latin typeface="HelveticaNeueLT Pro 57 Cn" pitchFamily="34" charset="0"/>
                <a:cs typeface="Aharoni" panose="02010803020104030203" pitchFamily="2" charset="-79"/>
              </a:rPr>
              <a:t>Touch</a:t>
            </a:r>
            <a:r>
              <a:rPr lang="tr-TR" sz="2400" dirty="0" smtClean="0">
                <a:solidFill>
                  <a:schemeClr val="accent3">
                    <a:lumMod val="20000"/>
                    <a:lumOff val="80000"/>
                  </a:schemeClr>
                </a:solidFill>
                <a:latin typeface="HelveticaNeueLT Pro 57 Cn" pitchFamily="34" charset="0"/>
                <a:cs typeface="Aharoni" panose="02010803020104030203" pitchFamily="2" charset="-79"/>
              </a:rPr>
              <a:t> </a:t>
            </a:r>
            <a:r>
              <a:rPr lang="tr-TR" sz="2400" dirty="0" err="1" smtClean="0">
                <a:solidFill>
                  <a:schemeClr val="accent3">
                    <a:lumMod val="20000"/>
                    <a:lumOff val="80000"/>
                  </a:schemeClr>
                </a:solidFill>
                <a:latin typeface="HelveticaNeueLT Pro 57 Cn" pitchFamily="34" charset="0"/>
                <a:cs typeface="Aharoni" panose="02010803020104030203" pitchFamily="2" charset="-79"/>
              </a:rPr>
              <a:t>Patterns</a:t>
            </a:r>
            <a:endParaRPr lang="en-US" sz="2400" dirty="0">
              <a:solidFill>
                <a:schemeClr val="accent3">
                  <a:lumMod val="20000"/>
                  <a:lumOff val="80000"/>
                </a:schemeClr>
              </a:solidFill>
              <a:latin typeface="HelveticaNeueLT Pro 57 Cn" pitchFamily="34" charset="0"/>
              <a:cs typeface="Aharoni" panose="02010803020104030203" pitchFamily="2" charset="-79"/>
            </a:endParaRPr>
          </a:p>
        </p:txBody>
      </p:sp>
      <p:graphicFrame>
        <p:nvGraphicFramePr>
          <p:cNvPr id="4" name="Table 3"/>
          <p:cNvGraphicFramePr>
            <a:graphicFrameLocks noGrp="1"/>
          </p:cNvGraphicFramePr>
          <p:nvPr>
            <p:extLst>
              <p:ext uri="{D42A27DB-BD31-4B8C-83A1-F6EECF244321}">
                <p14:modId xmlns:p14="http://schemas.microsoft.com/office/powerpoint/2010/main" val="4109824482"/>
              </p:ext>
            </p:extLst>
          </p:nvPr>
        </p:nvGraphicFramePr>
        <p:xfrm>
          <a:off x="1619672" y="1916832"/>
          <a:ext cx="6552728" cy="4145280"/>
        </p:xfrm>
        <a:graphic>
          <a:graphicData uri="http://schemas.openxmlformats.org/drawingml/2006/table">
            <a:tbl>
              <a:tblPr firstRow="1" firstCol="1" bandRow="1">
                <a:tableStyleId>{F5AB1C69-6EDB-4FF4-983F-18BD219EF322}</a:tableStyleId>
              </a:tblPr>
              <a:tblGrid>
                <a:gridCol w="1347252"/>
                <a:gridCol w="1489998"/>
                <a:gridCol w="1402991"/>
                <a:gridCol w="1232367"/>
                <a:gridCol w="1080120"/>
              </a:tblGrid>
              <a:tr h="244962">
                <a:tc>
                  <a:txBody>
                    <a:bodyPr/>
                    <a:lstStyle/>
                    <a:p>
                      <a:pPr algn="ctr">
                        <a:lnSpc>
                          <a:spcPct val="100000"/>
                        </a:lnSpc>
                        <a:spcAft>
                          <a:spcPts val="0"/>
                        </a:spcAft>
                      </a:pPr>
                      <a:r>
                        <a:rPr lang="en-US" sz="1700" dirty="0">
                          <a:effectLst/>
                          <a:latin typeface="HelveticaNeueLT Pro 57 Cn" pitchFamily="34" charset="0"/>
                        </a:rPr>
                        <a:t>Emotions</a:t>
                      </a:r>
                      <a:endParaRPr lang="en-US" sz="2100" dirty="0">
                        <a:effectLst/>
                        <a:latin typeface="HelveticaNeueLT Pro 57 Cn" pitchFamily="34" charset="0"/>
                        <a:ea typeface="Times New Roman"/>
                        <a:cs typeface="Times New Roman"/>
                      </a:endParaRPr>
                    </a:p>
                  </a:txBody>
                  <a:tcPr marL="146977" marR="146977" marT="0" marB="0" anchor="ctr"/>
                </a:tc>
                <a:tc gridSpan="4">
                  <a:txBody>
                    <a:bodyPr/>
                    <a:lstStyle/>
                    <a:p>
                      <a:pPr algn="ctr">
                        <a:lnSpc>
                          <a:spcPct val="100000"/>
                        </a:lnSpc>
                        <a:spcAft>
                          <a:spcPts val="0"/>
                        </a:spcAft>
                      </a:pPr>
                      <a:r>
                        <a:rPr lang="en-US" sz="1700" dirty="0">
                          <a:effectLst/>
                          <a:latin typeface="HelveticaNeueLT Pro 57 Cn" pitchFamily="34" charset="0"/>
                        </a:rPr>
                        <a:t>Proposed Touch Patterns</a:t>
                      </a:r>
                      <a:endParaRPr lang="en-US" sz="2100" dirty="0">
                        <a:effectLst/>
                        <a:latin typeface="HelveticaNeueLT Pro 57 Cn" pitchFamily="34" charset="0"/>
                        <a:ea typeface="Times New Roman"/>
                        <a:cs typeface="Times New Roman"/>
                      </a:endParaRPr>
                    </a:p>
                  </a:txBody>
                  <a:tcPr marL="146977" marR="146977"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734886">
                <a:tc>
                  <a:txBody>
                    <a:bodyPr/>
                    <a:lstStyle/>
                    <a:p>
                      <a:pPr algn="ctr">
                        <a:lnSpc>
                          <a:spcPct val="100000"/>
                        </a:lnSpc>
                        <a:spcAft>
                          <a:spcPts val="0"/>
                        </a:spcAft>
                      </a:pPr>
                      <a:r>
                        <a:rPr lang="en-US" sz="1700" dirty="0">
                          <a:effectLst/>
                          <a:latin typeface="HelveticaNeueLT Pro 57 Cn" pitchFamily="34" charset="0"/>
                        </a:rPr>
                        <a:t>Happiness</a:t>
                      </a:r>
                      <a:endParaRPr lang="en-US" sz="2100" dirty="0">
                        <a:effectLst/>
                        <a:latin typeface="HelveticaNeueLT Pro 57 Cn" pitchFamily="34" charset="0"/>
                        <a:ea typeface="Times New Roman"/>
                        <a:cs typeface="Times New Roman"/>
                      </a:endParaRPr>
                    </a:p>
                  </a:txBody>
                  <a:tcPr marL="146977" marR="146977" marT="0" marB="0" anchor="ctr"/>
                </a:tc>
                <a:tc>
                  <a:txBody>
                    <a:bodyPr/>
                    <a:lstStyle/>
                    <a:p>
                      <a:pPr algn="ctr">
                        <a:lnSpc>
                          <a:spcPct val="100000"/>
                        </a:lnSpc>
                        <a:spcAft>
                          <a:spcPts val="0"/>
                        </a:spcAft>
                      </a:pPr>
                      <a:r>
                        <a:rPr lang="en-US" sz="1700" dirty="0">
                          <a:effectLst/>
                          <a:latin typeface="HelveticaNeueLT Pro 35 Th" pitchFamily="34" charset="-94"/>
                        </a:rPr>
                        <a:t>Grip and Shake</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High Five</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(2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dirty="0">
                          <a:effectLst/>
                          <a:latin typeface="HelveticaNeueLT Pro 35 Th" pitchFamily="34" charset="-94"/>
                        </a:rPr>
                        <a:t>Giggle</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(3 User)</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Caress</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(3 User)</a:t>
                      </a:r>
                      <a:endParaRPr lang="en-US" sz="2100">
                        <a:effectLst/>
                        <a:latin typeface="HelveticaNeueLT Pro 35 Th" pitchFamily="34" charset="-94"/>
                        <a:ea typeface="Times New Roman"/>
                        <a:cs typeface="Times New Roman"/>
                      </a:endParaRPr>
                    </a:p>
                  </a:txBody>
                  <a:tcPr marL="146977" marR="146977" marT="0" marB="0" anchor="ctr"/>
                </a:tc>
              </a:tr>
              <a:tr h="734886">
                <a:tc>
                  <a:txBody>
                    <a:bodyPr/>
                    <a:lstStyle/>
                    <a:p>
                      <a:pPr algn="ctr">
                        <a:lnSpc>
                          <a:spcPct val="100000"/>
                        </a:lnSpc>
                        <a:spcAft>
                          <a:spcPts val="0"/>
                        </a:spcAft>
                      </a:pPr>
                      <a:r>
                        <a:rPr lang="en-US" sz="1500" dirty="0">
                          <a:effectLst/>
                          <a:latin typeface="HelveticaNeueLT Pro 57 Cn" pitchFamily="34" charset="0"/>
                        </a:rPr>
                        <a:t>Melancholy</a:t>
                      </a:r>
                      <a:endParaRPr lang="en-US" sz="2100" dirty="0">
                        <a:effectLst/>
                        <a:latin typeface="HelveticaNeueLT Pro 57 Cn" pitchFamily="34" charset="0"/>
                        <a:ea typeface="Times New Roman"/>
                        <a:cs typeface="Times New Roman"/>
                      </a:endParaRPr>
                    </a:p>
                  </a:txBody>
                  <a:tcPr marL="146977" marR="146977" marT="0" marB="0" anchor="ctr"/>
                </a:tc>
                <a:tc>
                  <a:txBody>
                    <a:bodyPr/>
                    <a:lstStyle/>
                    <a:p>
                      <a:pPr algn="ctr">
                        <a:lnSpc>
                          <a:spcPct val="100000"/>
                        </a:lnSpc>
                        <a:spcAft>
                          <a:spcPts val="0"/>
                        </a:spcAft>
                      </a:pPr>
                      <a:r>
                        <a:rPr lang="en-US" sz="1700" dirty="0">
                          <a:effectLst/>
                          <a:latin typeface="HelveticaNeueLT Pro 35 Th" pitchFamily="34" charset="-94"/>
                        </a:rPr>
                        <a:t>Move Downwards</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(6 User)</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dirty="0">
                          <a:effectLst/>
                          <a:latin typeface="HelveticaNeueLT Pro 35 Th" pitchFamily="34" charset="-94"/>
                        </a:rPr>
                        <a:t>Close Fingers</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(3 User)</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6977" marR="146977" marT="0" marB="0" anchor="ctr"/>
                </a:tc>
              </a:tr>
              <a:tr h="734886">
                <a:tc>
                  <a:txBody>
                    <a:bodyPr/>
                    <a:lstStyle/>
                    <a:p>
                      <a:pPr algn="ctr">
                        <a:lnSpc>
                          <a:spcPct val="100000"/>
                        </a:lnSpc>
                        <a:spcAft>
                          <a:spcPts val="0"/>
                        </a:spcAft>
                      </a:pPr>
                      <a:r>
                        <a:rPr lang="en-US" sz="1700" dirty="0">
                          <a:effectLst/>
                          <a:latin typeface="HelveticaNeueLT Pro 57 Cn" pitchFamily="34" charset="0"/>
                        </a:rPr>
                        <a:t>Love</a:t>
                      </a:r>
                      <a:endParaRPr lang="en-US" sz="2100" dirty="0">
                        <a:effectLst/>
                        <a:latin typeface="HelveticaNeueLT Pro 57 Cn" pitchFamily="34" charset="0"/>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Firm Grip</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(8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dirty="0">
                          <a:effectLst/>
                          <a:latin typeface="HelveticaNeueLT Pro 35 Th" pitchFamily="34" charset="-94"/>
                        </a:rPr>
                        <a:t>Caress Gently</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2100" dirty="0">
                          <a:effectLst/>
                          <a:latin typeface="HelveticaNeueLT Pro 35 Th" pitchFamily="34" charset="-94"/>
                        </a:rPr>
                        <a:t> </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2100">
                          <a:effectLst/>
                          <a:latin typeface="HelveticaNeueLT Pro 35 Th" pitchFamily="34" charset="-94"/>
                        </a:rPr>
                        <a:t> </a:t>
                      </a:r>
                      <a:endParaRPr lang="en-US" sz="2100">
                        <a:effectLst/>
                        <a:latin typeface="HelveticaNeueLT Pro 35 Th" pitchFamily="34" charset="-94"/>
                        <a:ea typeface="Times New Roman"/>
                        <a:cs typeface="Times New Roman"/>
                      </a:endParaRPr>
                    </a:p>
                  </a:txBody>
                  <a:tcPr marL="146977" marR="146977" marT="0" marB="0" anchor="ctr"/>
                </a:tc>
              </a:tr>
              <a:tr h="734886">
                <a:tc>
                  <a:txBody>
                    <a:bodyPr/>
                    <a:lstStyle/>
                    <a:p>
                      <a:pPr algn="ctr">
                        <a:lnSpc>
                          <a:spcPct val="100000"/>
                        </a:lnSpc>
                        <a:spcAft>
                          <a:spcPts val="0"/>
                        </a:spcAft>
                      </a:pPr>
                      <a:r>
                        <a:rPr lang="en-US" sz="1700" dirty="0">
                          <a:effectLst/>
                          <a:latin typeface="HelveticaNeueLT Pro 57 Cn" pitchFamily="34" charset="0"/>
                        </a:rPr>
                        <a:t>Tension</a:t>
                      </a:r>
                      <a:endParaRPr lang="en-US" sz="2100" dirty="0">
                        <a:effectLst/>
                        <a:latin typeface="HelveticaNeueLT Pro 57 Cn" pitchFamily="34" charset="0"/>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Shake</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(4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Dynamic Touch</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(2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dirty="0">
                          <a:effectLst/>
                          <a:latin typeface="HelveticaNeueLT Pro 35 Th" pitchFamily="34" charset="-94"/>
                        </a:rPr>
                        <a:t>Hold Tight</a:t>
                      </a:r>
                      <a:endParaRPr lang="en-US" sz="2100" dirty="0">
                        <a:effectLst/>
                        <a:latin typeface="HelveticaNeueLT Pro 35 Th" pitchFamily="34" charset="-94"/>
                      </a:endParaRPr>
                    </a:p>
                    <a:p>
                      <a:pPr algn="ctr">
                        <a:lnSpc>
                          <a:spcPct val="100000"/>
                        </a:lnSpc>
                        <a:spcAft>
                          <a:spcPts val="0"/>
                        </a:spcAft>
                      </a:pPr>
                      <a:r>
                        <a:rPr lang="en-US" sz="1700" dirty="0">
                          <a:effectLst/>
                          <a:latin typeface="HelveticaNeueLT Pro 35 Th" pitchFamily="34" charset="-94"/>
                        </a:rPr>
                        <a:t>(2 User)</a:t>
                      </a:r>
                      <a:endParaRPr lang="en-US" sz="2100" dirty="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2100" dirty="0">
                          <a:effectLst/>
                          <a:latin typeface="HelveticaNeueLT Pro 35 Th" pitchFamily="34" charset="-94"/>
                        </a:rPr>
                        <a:t> </a:t>
                      </a:r>
                      <a:endParaRPr lang="en-US" sz="2100" dirty="0">
                        <a:effectLst/>
                        <a:latin typeface="HelveticaNeueLT Pro 35 Th" pitchFamily="34" charset="-94"/>
                        <a:ea typeface="Times New Roman"/>
                        <a:cs typeface="Times New Roman"/>
                      </a:endParaRPr>
                    </a:p>
                  </a:txBody>
                  <a:tcPr marL="146977" marR="146977" marT="0" marB="0" anchor="ctr"/>
                </a:tc>
              </a:tr>
              <a:tr h="734886">
                <a:tc>
                  <a:txBody>
                    <a:bodyPr/>
                    <a:lstStyle/>
                    <a:p>
                      <a:pPr algn="ctr">
                        <a:lnSpc>
                          <a:spcPct val="100000"/>
                        </a:lnSpc>
                        <a:spcAft>
                          <a:spcPts val="0"/>
                        </a:spcAft>
                      </a:pPr>
                      <a:r>
                        <a:rPr lang="en-US" sz="1700" dirty="0">
                          <a:effectLst/>
                          <a:latin typeface="HelveticaNeueLT Pro 57 Cn" pitchFamily="34" charset="0"/>
                        </a:rPr>
                        <a:t>Fear</a:t>
                      </a:r>
                      <a:endParaRPr lang="en-US" sz="2100" dirty="0">
                        <a:effectLst/>
                        <a:latin typeface="HelveticaNeueLT Pro 57 Cn" pitchFamily="34" charset="0"/>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Intense Shake</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(3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Sudden Touch</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(3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1700">
                          <a:effectLst/>
                          <a:latin typeface="HelveticaNeueLT Pro 35 Th" pitchFamily="34" charset="-94"/>
                        </a:rPr>
                        <a:t>Spontaneous Grip</a:t>
                      </a:r>
                      <a:endParaRPr lang="en-US" sz="2100">
                        <a:effectLst/>
                        <a:latin typeface="HelveticaNeueLT Pro 35 Th" pitchFamily="34" charset="-94"/>
                      </a:endParaRPr>
                    </a:p>
                    <a:p>
                      <a:pPr algn="ctr">
                        <a:lnSpc>
                          <a:spcPct val="100000"/>
                        </a:lnSpc>
                        <a:spcAft>
                          <a:spcPts val="0"/>
                        </a:spcAft>
                      </a:pPr>
                      <a:r>
                        <a:rPr lang="en-US" sz="1700">
                          <a:effectLst/>
                          <a:latin typeface="HelveticaNeueLT Pro 35 Th" pitchFamily="34" charset="-94"/>
                        </a:rPr>
                        <a:t>(2 User)</a:t>
                      </a:r>
                      <a:endParaRPr lang="en-US" sz="2100">
                        <a:effectLst/>
                        <a:latin typeface="HelveticaNeueLT Pro 35 Th" pitchFamily="34" charset="-94"/>
                        <a:ea typeface="Times New Roman"/>
                        <a:cs typeface="Times New Roman"/>
                      </a:endParaRPr>
                    </a:p>
                  </a:txBody>
                  <a:tcPr marL="146977" marR="146977" marT="0" marB="0" anchor="ctr"/>
                </a:tc>
                <a:tc>
                  <a:txBody>
                    <a:bodyPr/>
                    <a:lstStyle/>
                    <a:p>
                      <a:pPr algn="ctr">
                        <a:lnSpc>
                          <a:spcPct val="100000"/>
                        </a:lnSpc>
                        <a:spcAft>
                          <a:spcPts val="0"/>
                        </a:spcAft>
                      </a:pPr>
                      <a:r>
                        <a:rPr lang="en-US" sz="2100" dirty="0">
                          <a:effectLst/>
                          <a:latin typeface="HelveticaNeueLT Pro 35 Th" pitchFamily="34" charset="-94"/>
                        </a:rPr>
                        <a:t> </a:t>
                      </a:r>
                      <a:endParaRPr lang="en-US" sz="2100" dirty="0">
                        <a:effectLst/>
                        <a:latin typeface="HelveticaNeueLT Pro 35 Th" pitchFamily="34" charset="-94"/>
                        <a:ea typeface="Times New Roman"/>
                        <a:cs typeface="Times New Roman"/>
                      </a:endParaRPr>
                    </a:p>
                  </a:txBody>
                  <a:tcPr marL="146977" marR="146977" marT="0" marB="0" anchor="ctr"/>
                </a:tc>
              </a:tr>
            </a:tbl>
          </a:graphicData>
        </a:graphic>
      </p:graphicFrame>
    </p:spTree>
    <p:extLst>
      <p:ext uri="{BB962C8B-B14F-4D97-AF65-F5344CB8AC3E}">
        <p14:creationId xmlns:p14="http://schemas.microsoft.com/office/powerpoint/2010/main" val="13475843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Similar</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may</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raise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similar</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feelings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in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different</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users</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These</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can be </a:t>
            </a:r>
            <a:r>
              <a:rPr lang="tr-TR" sz="2800" dirty="0" err="1" smtClean="0">
                <a:solidFill>
                  <a:schemeClr val="bg1">
                    <a:lumMod val="50000"/>
                  </a:schemeClr>
                </a:solidFill>
                <a:latin typeface="HelveticaNeueLT Pro 35 Th" pitchFamily="34" charset="-94"/>
                <a:cs typeface="Aharoni" panose="02010803020104030203" pitchFamily="2" charset="-79"/>
              </a:rPr>
              <a:t>extended</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to</a:t>
            </a:r>
            <a:r>
              <a:rPr lang="tr-TR" sz="2800" dirty="0" smtClean="0">
                <a:solidFill>
                  <a:schemeClr val="bg1">
                    <a:lumMod val="50000"/>
                  </a:schemeClr>
                </a:solidFill>
                <a:latin typeface="HelveticaNeueLT Pro 35 Th" pitchFamily="34" charset="-94"/>
                <a:cs typeface="Aharoni" panose="02010803020104030203" pitchFamily="2" charset="-79"/>
              </a:rPr>
              <a:t> be </a:t>
            </a:r>
            <a:r>
              <a:rPr lang="tr-TR" sz="2800" dirty="0" err="1" smtClean="0">
                <a:solidFill>
                  <a:schemeClr val="bg1">
                    <a:lumMod val="50000"/>
                  </a:schemeClr>
                </a:solidFill>
                <a:latin typeface="HelveticaNeueLT Pro 35 Th" pitchFamily="34" charset="-94"/>
                <a:cs typeface="Aharoni" panose="02010803020104030203" pitchFamily="2" charset="-79"/>
              </a:rPr>
              <a:t>used</a:t>
            </a:r>
            <a:r>
              <a:rPr lang="tr-TR" sz="2800" dirty="0" smtClean="0">
                <a:solidFill>
                  <a:schemeClr val="bg1">
                    <a:lumMod val="50000"/>
                  </a:schemeClr>
                </a:solidFill>
                <a:latin typeface="HelveticaNeueLT Pro 35 Th" pitchFamily="34" charset="-94"/>
                <a:cs typeface="Aharoni" panose="02010803020104030203" pitchFamily="2" charset="-79"/>
              </a:rPr>
              <a:t> in </a:t>
            </a:r>
            <a:r>
              <a:rPr lang="tr-TR" sz="2800" dirty="0" err="1" smtClean="0">
                <a:solidFill>
                  <a:schemeClr val="bg1">
                    <a:lumMod val="50000"/>
                  </a:schemeClr>
                </a:solidFill>
                <a:latin typeface="HelveticaNeueLT Pro 35 Th" pitchFamily="34" charset="-94"/>
                <a:cs typeface="Aharoni" panose="02010803020104030203" pitchFamily="2" charset="-79"/>
              </a:rPr>
              <a:t>games</a:t>
            </a:r>
            <a:r>
              <a:rPr lang="tr-TR" sz="2800" dirty="0" smtClean="0">
                <a:solidFill>
                  <a:schemeClr val="bg1">
                    <a:lumMod val="50000"/>
                  </a:schemeClr>
                </a:solidFill>
                <a:latin typeface="HelveticaNeueLT Pro 35 Th" pitchFamily="34" charset="-94"/>
                <a:cs typeface="Aharoni" panose="02010803020104030203" pitchFamily="2" charset="-79"/>
              </a:rPr>
              <a:t> in an </a:t>
            </a:r>
            <a:r>
              <a:rPr lang="tr-TR" sz="2800" dirty="0" err="1" smtClean="0">
                <a:solidFill>
                  <a:schemeClr val="bg1">
                    <a:lumMod val="50000"/>
                  </a:schemeClr>
                </a:solidFill>
                <a:latin typeface="HelveticaNeueLT Pro 57 Cn" pitchFamily="34" charset="0"/>
                <a:cs typeface="Aharoni" panose="02010803020104030203" pitchFamily="2" charset="-79"/>
              </a:rPr>
              <a:t>emotional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context</a:t>
            </a:r>
            <a:endParaRPr lang="tr-TR" sz="2800" dirty="0" smtClean="0">
              <a:solidFill>
                <a:schemeClr val="bg1">
                  <a:lumMod val="50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4584529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Similar</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may</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raise</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similar</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feelings</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in</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different</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users</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These</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patterns</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smtClean="0">
                <a:solidFill>
                  <a:schemeClr val="bg1">
                    <a:lumMod val="95000"/>
                  </a:schemeClr>
                </a:solidFill>
                <a:latin typeface="HelveticaNeueLT Pro 35 Th" pitchFamily="34" charset="-94"/>
                <a:cs typeface="Aharoni" panose="02010803020104030203" pitchFamily="2" charset="-79"/>
              </a:rPr>
              <a:t>can be </a:t>
            </a:r>
            <a:r>
              <a:rPr lang="tr-TR" sz="2800" dirty="0" err="1" smtClean="0">
                <a:solidFill>
                  <a:schemeClr val="bg1">
                    <a:lumMod val="95000"/>
                  </a:schemeClr>
                </a:solidFill>
                <a:latin typeface="HelveticaNeueLT Pro 35 Th" pitchFamily="34" charset="-94"/>
                <a:cs typeface="Aharoni" panose="02010803020104030203" pitchFamily="2" charset="-79"/>
              </a:rPr>
              <a:t>extended</a:t>
            </a:r>
            <a:r>
              <a:rPr lang="tr-TR" sz="2800" dirty="0" smtClean="0">
                <a:solidFill>
                  <a:schemeClr val="bg1">
                    <a:lumMod val="95000"/>
                  </a:schemeClr>
                </a:solidFill>
                <a:latin typeface="HelveticaNeueLT Pro 35 Th" pitchFamily="34" charset="-94"/>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to</a:t>
            </a:r>
            <a:r>
              <a:rPr lang="tr-TR" sz="2800" dirty="0" smtClean="0">
                <a:solidFill>
                  <a:schemeClr val="bg1">
                    <a:lumMod val="95000"/>
                  </a:schemeClr>
                </a:solidFill>
                <a:latin typeface="HelveticaNeueLT Pro 35 Th" pitchFamily="34" charset="-94"/>
                <a:cs typeface="Aharoni" panose="02010803020104030203" pitchFamily="2" charset="-79"/>
              </a:rPr>
              <a:t> be </a:t>
            </a:r>
            <a:r>
              <a:rPr lang="tr-TR" sz="2800" dirty="0" err="1" smtClean="0">
                <a:solidFill>
                  <a:schemeClr val="bg1">
                    <a:lumMod val="95000"/>
                  </a:schemeClr>
                </a:solidFill>
                <a:latin typeface="HelveticaNeueLT Pro 35 Th" pitchFamily="34" charset="-94"/>
                <a:cs typeface="Aharoni" panose="02010803020104030203" pitchFamily="2" charset="-79"/>
              </a:rPr>
              <a:t>used</a:t>
            </a:r>
            <a:r>
              <a:rPr lang="tr-TR" sz="2800" dirty="0" smtClean="0">
                <a:solidFill>
                  <a:schemeClr val="bg1">
                    <a:lumMod val="95000"/>
                  </a:schemeClr>
                </a:solidFill>
                <a:latin typeface="HelveticaNeueLT Pro 35 Th" pitchFamily="34" charset="-94"/>
                <a:cs typeface="Aharoni" panose="02010803020104030203" pitchFamily="2" charset="-79"/>
              </a:rPr>
              <a:t> in </a:t>
            </a:r>
            <a:r>
              <a:rPr lang="tr-TR" sz="2800" dirty="0" err="1" smtClean="0">
                <a:solidFill>
                  <a:schemeClr val="bg1">
                    <a:lumMod val="95000"/>
                  </a:schemeClr>
                </a:solidFill>
                <a:latin typeface="HelveticaNeueLT Pro 35 Th" pitchFamily="34" charset="-94"/>
                <a:cs typeface="Aharoni" panose="02010803020104030203" pitchFamily="2" charset="-79"/>
              </a:rPr>
              <a:t>games</a:t>
            </a:r>
            <a:r>
              <a:rPr lang="tr-TR" sz="2800" dirty="0" smtClean="0">
                <a:solidFill>
                  <a:schemeClr val="bg1">
                    <a:lumMod val="95000"/>
                  </a:schemeClr>
                </a:solidFill>
                <a:latin typeface="HelveticaNeueLT Pro 35 Th" pitchFamily="34" charset="-94"/>
                <a:cs typeface="Aharoni" panose="02010803020104030203" pitchFamily="2" charset="-79"/>
              </a:rPr>
              <a:t> in an </a:t>
            </a:r>
            <a:r>
              <a:rPr lang="tr-TR" sz="2800" dirty="0" err="1" smtClean="0">
                <a:solidFill>
                  <a:schemeClr val="bg1">
                    <a:lumMod val="95000"/>
                  </a:schemeClr>
                </a:solidFill>
                <a:latin typeface="HelveticaNeueLT Pro 57 Cn" pitchFamily="34" charset="0"/>
                <a:cs typeface="Aharoni" panose="02010803020104030203" pitchFamily="2" charset="-79"/>
              </a:rPr>
              <a:t>emotional</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context</a:t>
            </a:r>
            <a:endParaRPr lang="tr-TR" sz="2800" dirty="0" smtClean="0">
              <a:solidFill>
                <a:schemeClr val="bg1">
                  <a:lumMod val="95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6441384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2132856"/>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95000"/>
                  </a:schemeClr>
                </a:solidFill>
                <a:latin typeface="HelveticaNeueLT Pro 57 Cn" pitchFamily="34" charset="0"/>
                <a:cs typeface="Aharoni" panose="02010803020104030203" pitchFamily="2" charset="-79"/>
              </a:rPr>
              <a:t>Similar</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patterns</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may</a:t>
            </a:r>
            <a:r>
              <a:rPr lang="tr-TR" sz="2800" dirty="0" smtClean="0">
                <a:solidFill>
                  <a:schemeClr val="bg1">
                    <a:lumMod val="95000"/>
                  </a:schemeClr>
                </a:solidFill>
                <a:latin typeface="HelveticaNeueLT Pro 35 Th" pitchFamily="34" charset="-94"/>
                <a:cs typeface="Aharoni" panose="02010803020104030203" pitchFamily="2" charset="-79"/>
              </a:rPr>
              <a:t> </a:t>
            </a:r>
            <a:r>
              <a:rPr lang="tr-TR" sz="2800" dirty="0" err="1" smtClean="0">
                <a:solidFill>
                  <a:schemeClr val="bg1">
                    <a:lumMod val="95000"/>
                  </a:schemeClr>
                </a:solidFill>
                <a:latin typeface="HelveticaNeueLT Pro 35 Th" pitchFamily="34" charset="-94"/>
                <a:cs typeface="Aharoni" panose="02010803020104030203" pitchFamily="2" charset="-79"/>
              </a:rPr>
              <a:t>raise</a:t>
            </a:r>
            <a:r>
              <a:rPr lang="tr-TR" sz="2800" dirty="0" smtClean="0">
                <a:solidFill>
                  <a:schemeClr val="bg1">
                    <a:lumMod val="95000"/>
                  </a:schemeClr>
                </a:solidFill>
                <a:latin typeface="HelveticaNeueLT Pro 35 Th"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similar</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feelings</a:t>
            </a:r>
            <a:r>
              <a:rPr lang="tr-TR" sz="2800" dirty="0" smtClean="0">
                <a:solidFill>
                  <a:schemeClr val="bg1">
                    <a:lumMod val="95000"/>
                  </a:schemeClr>
                </a:solidFill>
                <a:latin typeface="HelveticaNeueLT Pro 67 MdCn" pitchFamily="34" charset="-94"/>
                <a:cs typeface="Aharoni" panose="02010803020104030203" pitchFamily="2" charset="-79"/>
              </a:rPr>
              <a:t> </a:t>
            </a:r>
            <a:r>
              <a:rPr lang="tr-TR" sz="2800" dirty="0" smtClean="0">
                <a:solidFill>
                  <a:schemeClr val="bg1">
                    <a:lumMod val="95000"/>
                  </a:schemeClr>
                </a:solidFill>
                <a:latin typeface="HelveticaNeueLT Pro 35 Th" pitchFamily="34" charset="-94"/>
                <a:cs typeface="Aharoni" panose="02010803020104030203" pitchFamily="2" charset="-79"/>
              </a:rPr>
              <a:t>in</a:t>
            </a:r>
            <a:r>
              <a:rPr lang="tr-TR" sz="2800" dirty="0" smtClean="0">
                <a:solidFill>
                  <a:schemeClr val="bg1">
                    <a:lumMod val="95000"/>
                  </a:schemeClr>
                </a:solidFill>
                <a:latin typeface="HelveticaNeueLT Pro 67 MdCn" pitchFamily="34" charset="-94"/>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different</a:t>
            </a:r>
            <a:r>
              <a:rPr lang="tr-TR" sz="2800" dirty="0" smtClean="0">
                <a:solidFill>
                  <a:schemeClr val="bg1">
                    <a:lumMod val="95000"/>
                  </a:schemeClr>
                </a:solidFill>
                <a:latin typeface="HelveticaNeueLT Pro 57 Cn" pitchFamily="34" charset="0"/>
                <a:cs typeface="Aharoni" panose="02010803020104030203" pitchFamily="2" charset="-79"/>
              </a:rPr>
              <a:t> </a:t>
            </a:r>
            <a:r>
              <a:rPr lang="tr-TR" sz="2800" dirty="0" err="1" smtClean="0">
                <a:solidFill>
                  <a:schemeClr val="bg1">
                    <a:lumMod val="95000"/>
                  </a:schemeClr>
                </a:solidFill>
                <a:latin typeface="HelveticaNeueLT Pro 57 Cn" pitchFamily="34" charset="0"/>
                <a:cs typeface="Aharoni" panose="02010803020104030203" pitchFamily="2" charset="-79"/>
              </a:rPr>
              <a:t>users</a:t>
            </a:r>
            <a:endParaRPr lang="tr-TR" sz="2800" dirty="0" smtClean="0">
              <a:solidFill>
                <a:schemeClr val="bg1">
                  <a:lumMod val="9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These</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patterns</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can be </a:t>
            </a:r>
            <a:r>
              <a:rPr lang="tr-TR" sz="2800" dirty="0" err="1" smtClean="0">
                <a:solidFill>
                  <a:schemeClr val="bg1">
                    <a:lumMod val="50000"/>
                  </a:schemeClr>
                </a:solidFill>
                <a:latin typeface="HelveticaNeueLT Pro 35 Th" pitchFamily="34" charset="-94"/>
                <a:cs typeface="Aharoni" panose="02010803020104030203" pitchFamily="2" charset="-79"/>
              </a:rPr>
              <a:t>extended</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to</a:t>
            </a:r>
            <a:r>
              <a:rPr lang="tr-TR" sz="2800" dirty="0" smtClean="0">
                <a:solidFill>
                  <a:schemeClr val="bg1">
                    <a:lumMod val="50000"/>
                  </a:schemeClr>
                </a:solidFill>
                <a:latin typeface="HelveticaNeueLT Pro 35 Th" pitchFamily="34" charset="-94"/>
                <a:cs typeface="Aharoni" panose="02010803020104030203" pitchFamily="2" charset="-79"/>
              </a:rPr>
              <a:t> be </a:t>
            </a:r>
            <a:r>
              <a:rPr lang="tr-TR" sz="2800" dirty="0" err="1" smtClean="0">
                <a:solidFill>
                  <a:schemeClr val="bg1">
                    <a:lumMod val="50000"/>
                  </a:schemeClr>
                </a:solidFill>
                <a:latin typeface="HelveticaNeueLT Pro 35 Th" pitchFamily="34" charset="-94"/>
                <a:cs typeface="Aharoni" panose="02010803020104030203" pitchFamily="2" charset="-79"/>
              </a:rPr>
              <a:t>used</a:t>
            </a:r>
            <a:r>
              <a:rPr lang="tr-TR" sz="2800" dirty="0" smtClean="0">
                <a:solidFill>
                  <a:schemeClr val="bg1">
                    <a:lumMod val="50000"/>
                  </a:schemeClr>
                </a:solidFill>
                <a:latin typeface="HelveticaNeueLT Pro 35 Th" pitchFamily="34" charset="-94"/>
                <a:cs typeface="Aharoni" panose="02010803020104030203" pitchFamily="2" charset="-79"/>
              </a:rPr>
              <a:t> in </a:t>
            </a:r>
            <a:r>
              <a:rPr lang="tr-TR" sz="2800" dirty="0" err="1" smtClean="0">
                <a:solidFill>
                  <a:schemeClr val="bg1">
                    <a:lumMod val="50000"/>
                  </a:schemeClr>
                </a:solidFill>
                <a:latin typeface="HelveticaNeueLT Pro 35 Th" pitchFamily="34" charset="-94"/>
                <a:cs typeface="Aharoni" panose="02010803020104030203" pitchFamily="2" charset="-79"/>
              </a:rPr>
              <a:t>games</a:t>
            </a:r>
            <a:r>
              <a:rPr lang="tr-TR" sz="2800" dirty="0" smtClean="0">
                <a:solidFill>
                  <a:schemeClr val="bg1">
                    <a:lumMod val="50000"/>
                  </a:schemeClr>
                </a:solidFill>
                <a:latin typeface="HelveticaNeueLT Pro 35 Th" pitchFamily="34" charset="-94"/>
                <a:cs typeface="Aharoni" panose="02010803020104030203" pitchFamily="2" charset="-79"/>
              </a:rPr>
              <a:t> in an </a:t>
            </a:r>
            <a:r>
              <a:rPr lang="tr-TR" sz="2800" dirty="0" err="1" smtClean="0">
                <a:solidFill>
                  <a:schemeClr val="bg1">
                    <a:lumMod val="50000"/>
                  </a:schemeClr>
                </a:solidFill>
                <a:latin typeface="HelveticaNeueLT Pro 57 Cn" pitchFamily="34" charset="0"/>
                <a:cs typeface="Aharoni" panose="02010803020104030203" pitchFamily="2" charset="-79"/>
              </a:rPr>
              <a:t>emotional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context</a:t>
            </a:r>
            <a:endParaRPr lang="tr-TR" sz="2800" dirty="0" smtClean="0">
              <a:solidFill>
                <a:schemeClr val="bg1">
                  <a:lumMod val="50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9913474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75000"/>
                  </a:schemeClr>
                </a:solidFill>
                <a:latin typeface="HelveticaNeueLT Pro 35 Th" pitchFamily="34" charset="-94"/>
                <a:cs typeface="Aharoni" panose="02010803020104030203" pitchFamily="2" charset="-79"/>
              </a:rPr>
              <a:t>Design Workshop</a:t>
            </a:r>
            <a:endParaRPr lang="en-US" dirty="0">
              <a:solidFill>
                <a:schemeClr val="accent6">
                  <a:lumMod val="75000"/>
                </a:schemeClr>
              </a:solidFill>
              <a:latin typeface="HelveticaNeueLT Pro 35 Th" pitchFamily="34" charset="-94"/>
              <a:cs typeface="Aharoni" panose="02010803020104030203" pitchFamily="2" charset="-79"/>
            </a:endParaRPr>
          </a:p>
        </p:txBody>
      </p:sp>
      <p:sp>
        <p:nvSpPr>
          <p:cNvPr id="6" name="TextBox 5"/>
          <p:cNvSpPr txBox="1"/>
          <p:nvPr/>
        </p:nvSpPr>
        <p:spPr>
          <a:xfrm>
            <a:off x="2697691" y="2355403"/>
            <a:ext cx="3962541" cy="1200329"/>
          </a:xfrm>
          <a:prstGeom prst="rect">
            <a:avLst/>
          </a:prstGeom>
          <a:noFill/>
        </p:spPr>
        <p:txBody>
          <a:bodyPr wrap="square" rtlCol="0">
            <a:spAutoFit/>
          </a:bodyPr>
          <a:lstStyle/>
          <a:p>
            <a:r>
              <a:rPr lang="tr-TR" sz="7200" dirty="0" smtClean="0">
                <a:solidFill>
                  <a:schemeClr val="bg1">
                    <a:lumMod val="50000"/>
                  </a:schemeClr>
                </a:solidFill>
                <a:latin typeface="HelveticaNeueLT Pro 57 Cn" pitchFamily="34" charset="0"/>
              </a:rPr>
              <a:t>2 Games</a:t>
            </a:r>
            <a:endParaRPr lang="en-US" sz="7200" dirty="0">
              <a:solidFill>
                <a:schemeClr val="bg1">
                  <a:lumMod val="50000"/>
                </a:schemeClr>
              </a:solidFill>
              <a:latin typeface="HelveticaNeueLT Pro 57 Cn" pitchFamily="34" charset="0"/>
            </a:endParaRPr>
          </a:p>
        </p:txBody>
      </p:sp>
      <p:sp>
        <p:nvSpPr>
          <p:cNvPr id="5" name="TextBox 4"/>
          <p:cNvSpPr txBox="1"/>
          <p:nvPr/>
        </p:nvSpPr>
        <p:spPr>
          <a:xfrm>
            <a:off x="2499427" y="3435523"/>
            <a:ext cx="3962541" cy="769441"/>
          </a:xfrm>
          <a:prstGeom prst="rect">
            <a:avLst/>
          </a:prstGeom>
          <a:noFill/>
        </p:spPr>
        <p:txBody>
          <a:bodyPr wrap="square" rtlCol="0">
            <a:spAutoFit/>
          </a:bodyPr>
          <a:lstStyle/>
          <a:p>
            <a:pPr algn="ctr"/>
            <a:r>
              <a:rPr lang="tr-TR" sz="4400" dirty="0" smtClean="0">
                <a:solidFill>
                  <a:schemeClr val="bg1">
                    <a:lumMod val="65000"/>
                  </a:schemeClr>
                </a:solidFill>
                <a:latin typeface="HelveticaNeueLT Pro 57 Cn" pitchFamily="34" charset="0"/>
              </a:rPr>
              <a:t>D-</a:t>
            </a:r>
            <a:r>
              <a:rPr lang="tr-TR" sz="4400" dirty="0" err="1" smtClean="0">
                <a:solidFill>
                  <a:schemeClr val="bg1">
                    <a:lumMod val="65000"/>
                  </a:schemeClr>
                </a:solidFill>
                <a:latin typeface="HelveticaNeueLT Pro 57 Cn" pitchFamily="34" charset="0"/>
              </a:rPr>
              <a:t>Coder</a:t>
            </a:r>
            <a:endParaRPr lang="en-US" sz="4400" dirty="0">
              <a:solidFill>
                <a:schemeClr val="bg1">
                  <a:lumMod val="65000"/>
                </a:schemeClr>
              </a:solidFill>
              <a:latin typeface="HelveticaNeueLT Pro 57 Cn" pitchFamily="34" charset="0"/>
            </a:endParaRPr>
          </a:p>
        </p:txBody>
      </p:sp>
      <p:sp>
        <p:nvSpPr>
          <p:cNvPr id="7" name="TextBox 6"/>
          <p:cNvSpPr txBox="1"/>
          <p:nvPr/>
        </p:nvSpPr>
        <p:spPr>
          <a:xfrm>
            <a:off x="2534079" y="4171727"/>
            <a:ext cx="3962541" cy="769441"/>
          </a:xfrm>
          <a:prstGeom prst="rect">
            <a:avLst/>
          </a:prstGeom>
          <a:noFill/>
        </p:spPr>
        <p:txBody>
          <a:bodyPr wrap="square" rtlCol="0">
            <a:spAutoFit/>
          </a:bodyPr>
          <a:lstStyle/>
          <a:p>
            <a:pPr algn="ctr"/>
            <a:r>
              <a:rPr lang="tr-TR" sz="4400" dirty="0" err="1" smtClean="0">
                <a:solidFill>
                  <a:schemeClr val="bg1">
                    <a:lumMod val="65000"/>
                  </a:schemeClr>
                </a:solidFill>
                <a:latin typeface="HelveticaNeueLT Pro 57 Cn" pitchFamily="34" charset="0"/>
              </a:rPr>
              <a:t>Worm</a:t>
            </a:r>
            <a:r>
              <a:rPr lang="tr-TR" sz="4400" dirty="0" smtClean="0">
                <a:solidFill>
                  <a:schemeClr val="bg1">
                    <a:lumMod val="65000"/>
                  </a:schemeClr>
                </a:solidFill>
                <a:latin typeface="HelveticaNeueLT Pro 57 Cn" pitchFamily="34" charset="0"/>
              </a:rPr>
              <a:t> Hole</a:t>
            </a:r>
            <a:endParaRPr lang="en-US" sz="4400" dirty="0">
              <a:solidFill>
                <a:schemeClr val="bg1">
                  <a:lumMod val="65000"/>
                </a:schemeClr>
              </a:solidFill>
              <a:latin typeface="HelveticaNeueLT Pro 57 Cn" pitchFamily="34" charset="0"/>
            </a:endParaRPr>
          </a:p>
        </p:txBody>
      </p:sp>
    </p:spTree>
    <p:extLst>
      <p:ext uri="{BB962C8B-B14F-4D97-AF65-F5344CB8AC3E}">
        <p14:creationId xmlns:p14="http://schemas.microsoft.com/office/powerpoint/2010/main" val="6468007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6">
                    <a:lumMod val="75000"/>
                  </a:schemeClr>
                </a:solidFill>
                <a:latin typeface="HelveticaNeueLT Pro 57 Cn" pitchFamily="34" charset="0"/>
                <a:cs typeface="Aharoni" panose="02010803020104030203" pitchFamily="2" charset="-79"/>
              </a:rPr>
              <a:t>D-</a:t>
            </a:r>
            <a:r>
              <a:rPr lang="tr-TR" sz="2400" dirty="0" err="1" smtClean="0">
                <a:solidFill>
                  <a:schemeClr val="accent6">
                    <a:lumMod val="75000"/>
                  </a:schemeClr>
                </a:solidFill>
                <a:latin typeface="HelveticaNeueLT Pro 57 Cn" pitchFamily="34" charset="0"/>
                <a:cs typeface="Aharoni" panose="02010803020104030203" pitchFamily="2" charset="-79"/>
              </a:rPr>
              <a:t>Coder</a:t>
            </a:r>
            <a:endParaRPr lang="en-US" sz="2400" dirty="0">
              <a:solidFill>
                <a:schemeClr val="accent6">
                  <a:lumMod val="75000"/>
                </a:schemeClr>
              </a:solidFill>
              <a:latin typeface="HelveticaNeueLT Pro 57 Cn" pitchFamily="34" charset="0"/>
              <a:cs typeface="Aharoni" panose="02010803020104030203" pitchFamily="2" charset="-79"/>
            </a:endParaRPr>
          </a:p>
        </p:txBody>
      </p:sp>
      <p:pic>
        <p:nvPicPr>
          <p:cNvPr id="24578" name="Picture 2" descr="d-Coder Rules; (1) Take a Card (2) First player shapes his/her hand as on the card (3) Second player makes a complementary gesture (4) Second player tries to guess which direction to turn (5) Messenger gives the code with fingers every one of which has a number assigned (6) Second player tries to crack the given code by touching the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62" y="1916832"/>
            <a:ext cx="6480720" cy="43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60490" y="2060848"/>
            <a:ext cx="5095886"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2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6">
                    <a:lumMod val="20000"/>
                    <a:lumOff val="80000"/>
                  </a:schemeClr>
                </a:solidFill>
                <a:latin typeface="HelveticaNeueLT Pro 57 Cn" pitchFamily="34" charset="0"/>
                <a:cs typeface="Aharoni" panose="02010803020104030203" pitchFamily="2" charset="-79"/>
              </a:rPr>
              <a:t>D-</a:t>
            </a:r>
            <a:r>
              <a:rPr lang="tr-TR" sz="2400" dirty="0" err="1" smtClean="0">
                <a:solidFill>
                  <a:schemeClr val="accent6">
                    <a:lumMod val="20000"/>
                    <a:lumOff val="80000"/>
                  </a:schemeClr>
                </a:solidFill>
                <a:latin typeface="HelveticaNeueLT Pro 57 Cn" pitchFamily="34" charset="0"/>
                <a:cs typeface="Aharoni" panose="02010803020104030203" pitchFamily="2" charset="-79"/>
              </a:rPr>
              <a:t>Coder</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pic>
        <p:nvPicPr>
          <p:cNvPr id="24578" name="Picture 2" descr="d-Coder Rules; (1) Take a Card (2) First player shapes his/her hand as on the card (3) Second player makes a complementary gesture (4) Second player tries to guess which direction to turn (5) Messenger gives the code with fingers every one of which has a number assigned (6) Second player tries to crack the given code by touching the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62" y="1916832"/>
            <a:ext cx="6480720" cy="43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99992" y="2060848"/>
            <a:ext cx="3528392"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0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Belgelerim\Design Lab\Projects\ShadowPlay\ShadowPlay First Concepts\Presentations\hey\understanding-h525647a6\content\data\repo\63649034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560" y="2492896"/>
            <a:ext cx="699866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4106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6">
                    <a:lumMod val="20000"/>
                    <a:lumOff val="80000"/>
                  </a:schemeClr>
                </a:solidFill>
                <a:latin typeface="HelveticaNeueLT Pro 57 Cn" pitchFamily="34" charset="0"/>
                <a:cs typeface="Aharoni" panose="02010803020104030203" pitchFamily="2" charset="-79"/>
              </a:rPr>
              <a:t>D-</a:t>
            </a:r>
            <a:r>
              <a:rPr lang="tr-TR" sz="2400" dirty="0" err="1" smtClean="0">
                <a:solidFill>
                  <a:schemeClr val="accent6">
                    <a:lumMod val="20000"/>
                    <a:lumOff val="80000"/>
                  </a:schemeClr>
                </a:solidFill>
                <a:latin typeface="HelveticaNeueLT Pro 57 Cn" pitchFamily="34" charset="0"/>
                <a:cs typeface="Aharoni" panose="02010803020104030203" pitchFamily="2" charset="-79"/>
              </a:rPr>
              <a:t>Coder</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pic>
        <p:nvPicPr>
          <p:cNvPr id="24578" name="Picture 2" descr="d-Coder Rules; (1) Take a Card (2) First player shapes his/her hand as on the card (3) Second player makes a complementary gesture (4) Second player tries to guess which direction to turn (5) Messenger gives the code with fingers every one of which has a number assigned (6) Second player tries to crack the given code by touching the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62" y="1916832"/>
            <a:ext cx="6480720" cy="43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87624" y="2060848"/>
            <a:ext cx="3312368"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56176" y="2060848"/>
            <a:ext cx="1872208"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00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6">
                    <a:lumMod val="20000"/>
                    <a:lumOff val="80000"/>
                  </a:schemeClr>
                </a:solidFill>
                <a:latin typeface="HelveticaNeueLT Pro 57 Cn" pitchFamily="34" charset="0"/>
                <a:cs typeface="Aharoni" panose="02010803020104030203" pitchFamily="2" charset="-79"/>
              </a:rPr>
              <a:t>D-</a:t>
            </a:r>
            <a:r>
              <a:rPr lang="tr-TR" sz="2400" dirty="0" err="1" smtClean="0">
                <a:solidFill>
                  <a:schemeClr val="accent6">
                    <a:lumMod val="20000"/>
                    <a:lumOff val="80000"/>
                  </a:schemeClr>
                </a:solidFill>
                <a:latin typeface="HelveticaNeueLT Pro 57 Cn" pitchFamily="34" charset="0"/>
                <a:cs typeface="Aharoni" panose="02010803020104030203" pitchFamily="2" charset="-79"/>
              </a:rPr>
              <a:t>Coder</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pic>
        <p:nvPicPr>
          <p:cNvPr id="24578" name="Picture 2" descr="d-Coder Rules; (1) Take a Card (2) First player shapes his/her hand as on the card (3) Second player makes a complementary gesture (4) Second player tries to guess which direction to turn (5) Messenger gives the code with fingers every one of which has a number assigned (6) Second player tries to crack the given code by touching the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62" y="1916832"/>
            <a:ext cx="6480720" cy="43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3808" y="2060848"/>
            <a:ext cx="3312368"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22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6">
                    <a:lumMod val="20000"/>
                    <a:lumOff val="80000"/>
                  </a:schemeClr>
                </a:solidFill>
                <a:latin typeface="HelveticaNeueLT Pro 57 Cn" pitchFamily="34" charset="0"/>
                <a:cs typeface="Aharoni" panose="02010803020104030203" pitchFamily="2" charset="-79"/>
              </a:rPr>
              <a:t>D-</a:t>
            </a:r>
            <a:r>
              <a:rPr lang="tr-TR" sz="2400" dirty="0" err="1" smtClean="0">
                <a:solidFill>
                  <a:schemeClr val="accent6">
                    <a:lumMod val="20000"/>
                    <a:lumOff val="80000"/>
                  </a:schemeClr>
                </a:solidFill>
                <a:latin typeface="HelveticaNeueLT Pro 57 Cn" pitchFamily="34" charset="0"/>
                <a:cs typeface="Aharoni" panose="02010803020104030203" pitchFamily="2" charset="-79"/>
              </a:rPr>
              <a:t>Coder</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pic>
        <p:nvPicPr>
          <p:cNvPr id="24578" name="Picture 2" descr="d-Coder Rules; (1) Take a Card (2) First player shapes his/her hand as on the card (3) Second player makes a complementary gesture (4) Second player tries to guess which direction to turn (5) Messenger gives the code with fingers every one of which has a number assigned (6) Second player tries to crack the given code by touching the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62" y="1916832"/>
            <a:ext cx="6480720" cy="43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3808" y="2060848"/>
            <a:ext cx="4988974"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95936" y="3933567"/>
            <a:ext cx="3836845"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042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chemeClr val="accent6">
                    <a:lumMod val="20000"/>
                    <a:lumOff val="80000"/>
                  </a:schemeClr>
                </a:solidFill>
                <a:latin typeface="HelveticaNeueLT Pro 57 Cn" pitchFamily="34" charset="0"/>
                <a:cs typeface="Aharoni" panose="02010803020104030203" pitchFamily="2" charset="-79"/>
              </a:rPr>
              <a:t>D-</a:t>
            </a:r>
            <a:r>
              <a:rPr lang="tr-TR" sz="2400" dirty="0" err="1" smtClean="0">
                <a:solidFill>
                  <a:schemeClr val="accent6">
                    <a:lumMod val="20000"/>
                    <a:lumOff val="80000"/>
                  </a:schemeClr>
                </a:solidFill>
                <a:latin typeface="HelveticaNeueLT Pro 57 Cn" pitchFamily="34" charset="0"/>
                <a:cs typeface="Aharoni" panose="02010803020104030203" pitchFamily="2" charset="-79"/>
              </a:rPr>
              <a:t>Coder</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pic>
        <p:nvPicPr>
          <p:cNvPr id="24578" name="Picture 2" descr="d-Coder Rules; (1) Take a Card (2) First player shapes his/her hand as on the card (3) Second player makes a complementary gesture (4) Second player tries to guess which direction to turn (5) Messenger gives the code with fingers every one of which has a number assigned (6) Second player tries to crack the given code by touching the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62" y="1916832"/>
            <a:ext cx="6480720" cy="43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3808" y="2060848"/>
            <a:ext cx="4988974"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77513" y="3933567"/>
            <a:ext cx="2062439"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61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3">
                    <a:lumMod val="20000"/>
                    <a:lumOff val="80000"/>
                  </a:schemeClr>
                </a:solidFill>
                <a:latin typeface="HelveticaNeueLT Pro 35 Th" pitchFamily="34" charset="-94"/>
                <a:cs typeface="Aharoni" panose="02010803020104030203" pitchFamily="2" charset="-79"/>
              </a:rPr>
              <a:t>User </a:t>
            </a:r>
            <a:r>
              <a:rPr lang="tr-TR" dirty="0" err="1" smtClean="0">
                <a:solidFill>
                  <a:schemeClr val="accent3">
                    <a:lumMod val="20000"/>
                    <a:lumOff val="80000"/>
                  </a:schemeClr>
                </a:solidFill>
                <a:latin typeface="HelveticaNeueLT Pro 35 Th" pitchFamily="34" charset="-94"/>
                <a:cs typeface="Aharoni" panose="02010803020104030203" pitchFamily="2" charset="-79"/>
              </a:rPr>
              <a:t>Tests</a:t>
            </a:r>
            <a:endParaRPr lang="en-US" dirty="0">
              <a:solidFill>
                <a:schemeClr val="accent3">
                  <a:lumMod val="20000"/>
                  <a:lumOff val="80000"/>
                </a:schemeClr>
              </a:solidFill>
              <a:latin typeface="HelveticaNeueLT Pro 35 Th" pitchFamily="34" charset="-94"/>
              <a:cs typeface="Aharoni" panose="02010803020104030203" pitchFamily="2" charset="-79"/>
            </a:endParaRPr>
          </a:p>
        </p:txBody>
      </p:sp>
      <p:sp>
        <p:nvSpPr>
          <p:cNvPr id="9" name="Title 1"/>
          <p:cNvSpPr txBox="1">
            <a:spLocks/>
          </p:cNvSpPr>
          <p:nvPr/>
        </p:nvSpPr>
        <p:spPr>
          <a:xfrm>
            <a:off x="539552" y="1844824"/>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Card</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game</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Digital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properties</a:t>
            </a:r>
            <a:r>
              <a:rPr lang="tr-TR" sz="2800" dirty="0" smtClean="0">
                <a:solidFill>
                  <a:schemeClr val="bg1">
                    <a:lumMod val="50000"/>
                  </a:schemeClr>
                </a:solidFill>
                <a:latin typeface="HelveticaNeueLT Pro 57 Cn" pitchFamily="34" charset="0"/>
                <a:cs typeface="Aharoni" panose="02010803020104030203" pitchFamily="2" charset="-79"/>
              </a:rPr>
              <a:t>            a </a:t>
            </a:r>
            <a:r>
              <a:rPr lang="tr-TR" sz="2800" dirty="0" err="1" smtClean="0">
                <a:solidFill>
                  <a:schemeClr val="bg1">
                    <a:lumMod val="50000"/>
                  </a:schemeClr>
                </a:solidFill>
                <a:latin typeface="HelveticaNeueLT Pro 57 Cn" pitchFamily="34" charset="0"/>
                <a:cs typeface="Aharoni" panose="02010803020104030203" pitchFamily="2" charset="-79"/>
              </a:rPr>
              <a:t>make-up</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Computational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Power</a:t>
            </a:r>
            <a:endParaRPr lang="tr-TR" sz="2800" dirty="0" smtClean="0">
              <a:solidFill>
                <a:schemeClr val="bg1">
                  <a:lumMod val="50000"/>
                </a:schemeClr>
              </a:solidFill>
              <a:latin typeface="HelveticaNeueLT Pro 57 Cn" pitchFamily="34" charset="0"/>
              <a:cs typeface="Aharoni" panose="02010803020104030203" pitchFamily="2" charset="-79"/>
            </a:endParaRPr>
          </a:p>
        </p:txBody>
      </p:sp>
      <p:sp>
        <p:nvSpPr>
          <p:cNvPr id="4" name="Down Arrow 3"/>
          <p:cNvSpPr/>
          <p:nvPr/>
        </p:nvSpPr>
        <p:spPr>
          <a:xfrm rot="16200000">
            <a:off x="3954324" y="3076251"/>
            <a:ext cx="250345" cy="599169"/>
          </a:xfrm>
          <a:prstGeom prst="downArrow">
            <a:avLst>
              <a:gd name="adj1" fmla="val 40761"/>
              <a:gd name="adj2" fmla="val 82335"/>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75000"/>
                </a:schemeClr>
              </a:solidFill>
            </a:endParaRPr>
          </a:p>
        </p:txBody>
      </p:sp>
    </p:spTree>
    <p:extLst>
      <p:ext uri="{BB962C8B-B14F-4D97-AF65-F5344CB8AC3E}">
        <p14:creationId xmlns:p14="http://schemas.microsoft.com/office/powerpoint/2010/main" val="188911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70366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6">
                    <a:lumMod val="75000"/>
                  </a:schemeClr>
                </a:solidFill>
                <a:latin typeface="HelveticaNeueLT Pro 57 Cn" pitchFamily="34" charset="0"/>
                <a:cs typeface="Aharoni" panose="02010803020104030203" pitchFamily="2" charset="-79"/>
              </a:rPr>
              <a:t>Worm</a:t>
            </a:r>
            <a:r>
              <a:rPr lang="tr-TR" sz="2400" dirty="0" smtClean="0">
                <a:solidFill>
                  <a:schemeClr val="accent6">
                    <a:lumMod val="75000"/>
                  </a:schemeClr>
                </a:solidFill>
                <a:latin typeface="HelveticaNeueLT Pro 57 Cn" pitchFamily="34" charset="0"/>
                <a:cs typeface="Aharoni" panose="02010803020104030203" pitchFamily="2" charset="-79"/>
              </a:rPr>
              <a:t> Hole</a:t>
            </a:r>
            <a:endParaRPr lang="en-US" sz="2400" dirty="0">
              <a:solidFill>
                <a:schemeClr val="accent6">
                  <a:lumMod val="75000"/>
                </a:schemeClr>
              </a:solidFill>
              <a:latin typeface="HelveticaNeueLT Pro 57 Cn" pitchFamily="34" charset="0"/>
              <a:cs typeface="Aharoni" panose="02010803020104030203" pitchFamily="2" charset="-79"/>
            </a:endParaRPr>
          </a:p>
        </p:txBody>
      </p:sp>
      <p:sp>
        <p:nvSpPr>
          <p:cNvPr id="2" name="Rectangle 1"/>
          <p:cNvSpPr/>
          <p:nvPr/>
        </p:nvSpPr>
        <p:spPr>
          <a:xfrm>
            <a:off x="2860490" y="2060848"/>
            <a:ext cx="5095886"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E:\Dropbox\Design Lab\NordiChi2014\wormHole\wormHole2.jpg"/>
          <p:cNvPicPr>
            <a:picLocks noChangeAspect="1" noChangeArrowheads="1"/>
          </p:cNvPicPr>
          <p:nvPr/>
        </p:nvPicPr>
        <p:blipFill rotWithShape="1">
          <a:blip r:embed="rId2">
            <a:extLst>
              <a:ext uri="{28A0092B-C50C-407E-A947-70E740481C1C}">
                <a14:useLocalDpi xmlns:a14="http://schemas.microsoft.com/office/drawing/2010/main" val="0"/>
              </a:ext>
            </a:extLst>
          </a:blip>
          <a:srcRect b="11941"/>
          <a:stretch/>
        </p:blipFill>
        <p:spPr bwMode="auto">
          <a:xfrm>
            <a:off x="579438" y="2700784"/>
            <a:ext cx="7985125" cy="24645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27584" y="5229200"/>
            <a:ext cx="1368152" cy="307777"/>
          </a:xfrm>
          <a:prstGeom prst="rect">
            <a:avLst/>
          </a:prstGeom>
          <a:noFill/>
        </p:spPr>
        <p:txBody>
          <a:bodyPr wrap="square" rtlCol="0">
            <a:spAutoFit/>
          </a:bodyPr>
          <a:lstStyle/>
          <a:p>
            <a:pPr algn="ctr"/>
            <a:r>
              <a:rPr lang="tr-TR" sz="1400" dirty="0" err="1" smtClean="0">
                <a:latin typeface="HelveticaNeueLT Pro 57 Cn" pitchFamily="34" charset="0"/>
              </a:rPr>
              <a:t>Power</a:t>
            </a:r>
            <a:endParaRPr lang="en-US" sz="1400" dirty="0">
              <a:latin typeface="HelveticaNeueLT Pro 57 Cn" pitchFamily="34" charset="0"/>
            </a:endParaRPr>
          </a:p>
        </p:txBody>
      </p:sp>
      <p:sp>
        <p:nvSpPr>
          <p:cNvPr id="17" name="TextBox 16"/>
          <p:cNvSpPr txBox="1"/>
          <p:nvPr/>
        </p:nvSpPr>
        <p:spPr>
          <a:xfrm>
            <a:off x="2843808" y="5234344"/>
            <a:ext cx="1368152" cy="307777"/>
          </a:xfrm>
          <a:prstGeom prst="rect">
            <a:avLst/>
          </a:prstGeom>
          <a:noFill/>
        </p:spPr>
        <p:txBody>
          <a:bodyPr wrap="square" rtlCol="0">
            <a:spAutoFit/>
          </a:bodyPr>
          <a:lstStyle/>
          <a:p>
            <a:pPr algn="ctr"/>
            <a:r>
              <a:rPr lang="tr-TR" sz="1400" dirty="0" smtClean="0">
                <a:latin typeface="HelveticaNeueLT Pro 57 Cn" pitchFamily="34" charset="0"/>
              </a:rPr>
              <a:t>Collaboration</a:t>
            </a:r>
            <a:endParaRPr lang="en-US" sz="1400" dirty="0">
              <a:latin typeface="HelveticaNeueLT Pro 57 Cn" pitchFamily="34" charset="0"/>
            </a:endParaRPr>
          </a:p>
        </p:txBody>
      </p:sp>
      <p:sp>
        <p:nvSpPr>
          <p:cNvPr id="18" name="TextBox 17"/>
          <p:cNvSpPr txBox="1"/>
          <p:nvPr/>
        </p:nvSpPr>
        <p:spPr>
          <a:xfrm>
            <a:off x="5004048" y="5234344"/>
            <a:ext cx="1368152" cy="307777"/>
          </a:xfrm>
          <a:prstGeom prst="rect">
            <a:avLst/>
          </a:prstGeom>
          <a:noFill/>
        </p:spPr>
        <p:txBody>
          <a:bodyPr wrap="square" rtlCol="0">
            <a:spAutoFit/>
          </a:bodyPr>
          <a:lstStyle/>
          <a:p>
            <a:pPr algn="ctr"/>
            <a:r>
              <a:rPr lang="tr-TR" sz="1400" dirty="0" err="1" smtClean="0">
                <a:latin typeface="HelveticaNeueLT Pro 57 Cn" pitchFamily="34" charset="0"/>
              </a:rPr>
              <a:t>Togetherness</a:t>
            </a:r>
            <a:endParaRPr lang="en-US" sz="1400" dirty="0">
              <a:latin typeface="HelveticaNeueLT Pro 57 Cn" pitchFamily="34" charset="0"/>
            </a:endParaRPr>
          </a:p>
        </p:txBody>
      </p:sp>
      <p:sp>
        <p:nvSpPr>
          <p:cNvPr id="19" name="TextBox 18"/>
          <p:cNvSpPr txBox="1"/>
          <p:nvPr/>
        </p:nvSpPr>
        <p:spPr>
          <a:xfrm>
            <a:off x="7020272" y="5234344"/>
            <a:ext cx="1368152" cy="307777"/>
          </a:xfrm>
          <a:prstGeom prst="rect">
            <a:avLst/>
          </a:prstGeom>
          <a:noFill/>
        </p:spPr>
        <p:txBody>
          <a:bodyPr wrap="square" rtlCol="0">
            <a:spAutoFit/>
          </a:bodyPr>
          <a:lstStyle/>
          <a:p>
            <a:pPr algn="ctr"/>
            <a:r>
              <a:rPr lang="tr-TR" sz="1400" dirty="0" err="1" smtClean="0">
                <a:latin typeface="HelveticaNeueLT Pro 57 Cn" pitchFamily="34" charset="0"/>
              </a:rPr>
              <a:t>Energy</a:t>
            </a:r>
            <a:endParaRPr lang="en-US" sz="1400" dirty="0">
              <a:latin typeface="HelveticaNeueLT Pro 57 Cn" pitchFamily="34" charset="0"/>
            </a:endParaRPr>
          </a:p>
        </p:txBody>
      </p:sp>
    </p:spTree>
    <p:extLst>
      <p:ext uri="{BB962C8B-B14F-4D97-AF65-F5344CB8AC3E}">
        <p14:creationId xmlns:p14="http://schemas.microsoft.com/office/powerpoint/2010/main" val="415386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6">
                    <a:lumMod val="20000"/>
                    <a:lumOff val="80000"/>
                  </a:schemeClr>
                </a:solidFill>
                <a:latin typeface="HelveticaNeueLT Pro 57 Cn" pitchFamily="34" charset="0"/>
                <a:cs typeface="Aharoni" panose="02010803020104030203" pitchFamily="2" charset="-79"/>
              </a:rPr>
              <a:t>Worm</a:t>
            </a:r>
            <a:r>
              <a:rPr lang="tr-TR" sz="2400" dirty="0" smtClean="0">
                <a:solidFill>
                  <a:schemeClr val="accent6">
                    <a:lumMod val="20000"/>
                    <a:lumOff val="80000"/>
                  </a:schemeClr>
                </a:solidFill>
                <a:latin typeface="HelveticaNeueLT Pro 57 Cn" pitchFamily="34" charset="0"/>
                <a:cs typeface="Aharoni" panose="02010803020104030203" pitchFamily="2" charset="-79"/>
              </a:rPr>
              <a:t> Hole</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sp>
        <p:nvSpPr>
          <p:cNvPr id="2" name="Rectangle 1"/>
          <p:cNvSpPr/>
          <p:nvPr/>
        </p:nvSpPr>
        <p:spPr>
          <a:xfrm>
            <a:off x="2860490" y="2060848"/>
            <a:ext cx="5095886"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E:\Dropbox\Design Lab\NordiChi2014\Presentation\wormhole_game_artwork-0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5387"/>
          <a:stretch/>
        </p:blipFill>
        <p:spPr bwMode="auto">
          <a:xfrm>
            <a:off x="323528" y="2204864"/>
            <a:ext cx="8039422" cy="36977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49417" y="2049438"/>
            <a:ext cx="1065854" cy="430887"/>
          </a:xfrm>
          <a:prstGeom prst="rect">
            <a:avLst/>
          </a:prstGeom>
          <a:noFill/>
        </p:spPr>
        <p:txBody>
          <a:bodyPr wrap="square" rtlCol="0">
            <a:spAutoFit/>
          </a:bodyPr>
          <a:lstStyle/>
          <a:p>
            <a:r>
              <a:rPr lang="tr-TR" sz="1050" dirty="0" err="1" smtClean="0">
                <a:solidFill>
                  <a:schemeClr val="accent3"/>
                </a:solidFill>
                <a:latin typeface="HelveticaNeueLT Pro 57 Cn" pitchFamily="34" charset="0"/>
              </a:rPr>
              <a:t>Left</a:t>
            </a:r>
            <a:r>
              <a:rPr lang="tr-TR" sz="1050" dirty="0" smtClean="0">
                <a:solidFill>
                  <a:schemeClr val="accent3"/>
                </a:solidFill>
                <a:latin typeface="HelveticaNeueLT Pro 57 Cn" pitchFamily="34" charset="0"/>
              </a:rPr>
              <a:t> </a:t>
            </a:r>
            <a:r>
              <a:rPr lang="tr-TR" sz="1050" dirty="0" err="1" smtClean="0">
                <a:solidFill>
                  <a:schemeClr val="accent3"/>
                </a:solidFill>
                <a:latin typeface="HelveticaNeueLT Pro 57 Cn" pitchFamily="34" charset="0"/>
              </a:rPr>
              <a:t>hand</a:t>
            </a:r>
            <a:r>
              <a:rPr lang="tr-TR" sz="1050" dirty="0" smtClean="0">
                <a:solidFill>
                  <a:schemeClr val="accent3"/>
                </a:solidFill>
                <a:latin typeface="HelveticaNeueLT Pro 57 Cn" pitchFamily="34" charset="0"/>
              </a:rPr>
              <a:t> of 1st </a:t>
            </a:r>
            <a:r>
              <a:rPr lang="tr-TR" sz="1050" dirty="0" err="1" smtClean="0">
                <a:solidFill>
                  <a:schemeClr val="accent3"/>
                </a:solidFill>
                <a:latin typeface="HelveticaNeueLT Pro 57 Cn" pitchFamily="34" charset="0"/>
              </a:rPr>
              <a:t>user</a:t>
            </a:r>
            <a:endParaRPr lang="en-US" sz="1050" dirty="0">
              <a:solidFill>
                <a:schemeClr val="accent3"/>
              </a:solidFill>
              <a:latin typeface="HelveticaNeueLT Pro 57 Cn" pitchFamily="34" charset="0"/>
            </a:endParaRPr>
          </a:p>
        </p:txBody>
      </p:sp>
      <p:cxnSp>
        <p:nvCxnSpPr>
          <p:cNvPr id="5" name="Curved Connector 4"/>
          <p:cNvCxnSpPr/>
          <p:nvPr/>
        </p:nvCxnSpPr>
        <p:spPr>
          <a:xfrm flipV="1">
            <a:off x="5940152" y="2301572"/>
            <a:ext cx="360370" cy="357505"/>
          </a:xfrm>
          <a:prstGeom prst="curved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3318" y="1916832"/>
            <a:ext cx="1065854" cy="415498"/>
          </a:xfrm>
          <a:prstGeom prst="rect">
            <a:avLst/>
          </a:prstGeom>
          <a:noFill/>
        </p:spPr>
        <p:txBody>
          <a:bodyPr wrap="square" rtlCol="0">
            <a:spAutoFit/>
          </a:bodyPr>
          <a:lstStyle/>
          <a:p>
            <a:r>
              <a:rPr lang="tr-TR" sz="1050" dirty="0" smtClean="0">
                <a:solidFill>
                  <a:schemeClr val="accent6">
                    <a:lumMod val="75000"/>
                  </a:schemeClr>
                </a:solidFill>
                <a:latin typeface="HelveticaNeueLT Pro 57 Cn" pitchFamily="34" charset="0"/>
              </a:rPr>
              <a:t>Right </a:t>
            </a:r>
            <a:r>
              <a:rPr lang="tr-TR" sz="1050" dirty="0" err="1" smtClean="0">
                <a:solidFill>
                  <a:schemeClr val="accent6">
                    <a:lumMod val="75000"/>
                  </a:schemeClr>
                </a:solidFill>
                <a:latin typeface="HelveticaNeueLT Pro 57 Cn" pitchFamily="34" charset="0"/>
              </a:rPr>
              <a:t>hand</a:t>
            </a:r>
            <a:r>
              <a:rPr lang="tr-TR" sz="1050" dirty="0" smtClean="0">
                <a:solidFill>
                  <a:schemeClr val="accent6">
                    <a:lumMod val="75000"/>
                  </a:schemeClr>
                </a:solidFill>
                <a:latin typeface="HelveticaNeueLT Pro 57 Cn" pitchFamily="34" charset="0"/>
              </a:rPr>
              <a:t> of 2nd </a:t>
            </a:r>
            <a:r>
              <a:rPr lang="tr-TR" sz="1050" dirty="0" err="1" smtClean="0">
                <a:solidFill>
                  <a:schemeClr val="accent6">
                    <a:lumMod val="75000"/>
                  </a:schemeClr>
                </a:solidFill>
                <a:latin typeface="HelveticaNeueLT Pro 57 Cn" pitchFamily="34" charset="0"/>
              </a:rPr>
              <a:t>user</a:t>
            </a:r>
            <a:endParaRPr lang="en-US" sz="1050" dirty="0">
              <a:solidFill>
                <a:schemeClr val="accent6">
                  <a:lumMod val="75000"/>
                </a:schemeClr>
              </a:solidFill>
              <a:latin typeface="HelveticaNeueLT Pro 57 Cn" pitchFamily="34" charset="0"/>
            </a:endParaRPr>
          </a:p>
        </p:txBody>
      </p:sp>
      <p:cxnSp>
        <p:nvCxnSpPr>
          <p:cNvPr id="13" name="Curved Connector 12"/>
          <p:cNvCxnSpPr/>
          <p:nvPr/>
        </p:nvCxnSpPr>
        <p:spPr>
          <a:xfrm rot="16200000" flipV="1">
            <a:off x="5095414" y="2383164"/>
            <a:ext cx="323166" cy="345114"/>
          </a:xfrm>
          <a:prstGeom prst="curvedConnector2">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7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8"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6">
                    <a:lumMod val="20000"/>
                    <a:lumOff val="80000"/>
                  </a:schemeClr>
                </a:solidFill>
                <a:latin typeface="HelveticaNeueLT Pro 57 Cn" pitchFamily="34" charset="0"/>
                <a:cs typeface="Aharoni" panose="02010803020104030203" pitchFamily="2" charset="-79"/>
              </a:rPr>
              <a:t>Worm</a:t>
            </a:r>
            <a:r>
              <a:rPr lang="tr-TR" sz="2400" dirty="0" smtClean="0">
                <a:solidFill>
                  <a:schemeClr val="accent6">
                    <a:lumMod val="20000"/>
                    <a:lumOff val="80000"/>
                  </a:schemeClr>
                </a:solidFill>
                <a:latin typeface="HelveticaNeueLT Pro 57 Cn" pitchFamily="34" charset="0"/>
                <a:cs typeface="Aharoni" panose="02010803020104030203" pitchFamily="2" charset="-79"/>
              </a:rPr>
              <a:t> Hole</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sp>
        <p:nvSpPr>
          <p:cNvPr id="2" name="Rectangle 1"/>
          <p:cNvSpPr/>
          <p:nvPr/>
        </p:nvSpPr>
        <p:spPr>
          <a:xfrm>
            <a:off x="2860490" y="2060848"/>
            <a:ext cx="5095886" cy="187220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44478" y="3933567"/>
            <a:ext cx="5788303" cy="212659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E:\Dropbox\Design Lab\NordiChi2014\Presentation\wormhole_game_artwork-0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417" r="-9030"/>
          <a:stretch/>
        </p:blipFill>
        <p:spPr bwMode="auto">
          <a:xfrm>
            <a:off x="1388722" y="2037234"/>
            <a:ext cx="8039422" cy="369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txBox="1">
            <a:spLocks/>
          </p:cNvSpPr>
          <p:nvPr/>
        </p:nvSpPr>
        <p:spPr>
          <a:xfrm>
            <a:off x="539552" y="1412776"/>
            <a:ext cx="8229600" cy="4494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C</a:t>
            </a:r>
            <a:r>
              <a:rPr lang="en-US" sz="2800" dirty="0" err="1" smtClean="0">
                <a:solidFill>
                  <a:schemeClr val="bg1">
                    <a:lumMod val="50000"/>
                  </a:schemeClr>
                </a:solidFill>
                <a:latin typeface="HelveticaNeueLT Pro 57 Cn" pitchFamily="34" charset="0"/>
                <a:cs typeface="Aharoni" panose="02010803020104030203" pitchFamily="2" charset="-79"/>
              </a:rPr>
              <a:t>ard</a:t>
            </a:r>
            <a:r>
              <a:rPr lang="en-US" sz="2800" dirty="0" smtClean="0">
                <a:solidFill>
                  <a:schemeClr val="bg1">
                    <a:lumMod val="50000"/>
                  </a:schemeClr>
                </a:solidFill>
                <a:latin typeface="HelveticaNeueLT Pro 57 Cn" pitchFamily="34" charset="0"/>
                <a:cs typeface="Aharoni" panose="02010803020104030203" pitchFamily="2" charset="-79"/>
              </a:rPr>
              <a:t> game</a:t>
            </a:r>
          </a:p>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D</a:t>
            </a:r>
            <a:r>
              <a:rPr lang="en-US" sz="2800" dirty="0" err="1" smtClean="0">
                <a:solidFill>
                  <a:schemeClr val="bg1">
                    <a:lumMod val="50000"/>
                  </a:schemeClr>
                </a:solidFill>
                <a:latin typeface="HelveticaNeueLT Pro 57 Cn" pitchFamily="34" charset="0"/>
                <a:cs typeface="Aharoni" panose="02010803020104030203" pitchFamily="2" charset="-79"/>
              </a:rPr>
              <a:t>igital</a:t>
            </a:r>
            <a:r>
              <a:rPr lang="en-US" sz="2800" dirty="0" smtClean="0">
                <a:solidFill>
                  <a:schemeClr val="bg1">
                    <a:lumMod val="50000"/>
                  </a:schemeClr>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57 Cn" pitchFamily="34" charset="0"/>
                <a:cs typeface="Aharoni" panose="02010803020104030203" pitchFamily="2" charset="-79"/>
              </a:rPr>
              <a:t>P</a:t>
            </a:r>
            <a:r>
              <a:rPr lang="en-US" sz="2800" dirty="0" err="1" smtClean="0">
                <a:solidFill>
                  <a:schemeClr val="bg1">
                    <a:lumMod val="50000"/>
                  </a:schemeClr>
                </a:solidFill>
                <a:latin typeface="HelveticaNeueLT Pro 57 Cn" pitchFamily="34" charset="0"/>
                <a:cs typeface="Aharoni" panose="02010803020104030203" pitchFamily="2" charset="-79"/>
              </a:rPr>
              <a:t>roperties</a:t>
            </a:r>
            <a:r>
              <a:rPr lang="en-US" sz="2800" dirty="0" smtClean="0">
                <a:solidFill>
                  <a:schemeClr val="bg1">
                    <a:lumMod val="50000"/>
                  </a:schemeClr>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a:solidFill>
                  <a:schemeClr val="bg1">
                    <a:lumMod val="50000"/>
                  </a:schemeClr>
                </a:solidFill>
                <a:latin typeface="HelveticaNeueLT Pro 57 Cn" pitchFamily="34" charset="0"/>
                <a:cs typeface="Aharoni" panose="02010803020104030203" pitchFamily="2" charset="-79"/>
              </a:rPr>
              <a:t>P</a:t>
            </a:r>
            <a:r>
              <a:rPr lang="en-US" sz="2800" dirty="0" smtClean="0">
                <a:solidFill>
                  <a:schemeClr val="bg1">
                    <a:lumMod val="50000"/>
                  </a:schemeClr>
                </a:solidFill>
                <a:latin typeface="HelveticaNeueLT Pro 57 Cn" pitchFamily="34" charset="0"/>
                <a:cs typeface="Aharoni" panose="02010803020104030203" pitchFamily="2" charset="-79"/>
              </a:rPr>
              <a:t>ace and </a:t>
            </a:r>
            <a:r>
              <a:rPr lang="tr-TR" sz="2800" dirty="0" smtClean="0">
                <a:solidFill>
                  <a:schemeClr val="bg1">
                    <a:lumMod val="50000"/>
                  </a:schemeClr>
                </a:solidFill>
                <a:latin typeface="HelveticaNeueLT Pro 57 Cn" pitchFamily="34" charset="0"/>
                <a:cs typeface="Aharoni" panose="02010803020104030203" pitchFamily="2" charset="-79"/>
              </a:rPr>
              <a:t>A</a:t>
            </a:r>
            <a:r>
              <a:rPr lang="en-US" sz="2800" dirty="0" err="1" smtClean="0">
                <a:solidFill>
                  <a:schemeClr val="bg1">
                    <a:lumMod val="50000"/>
                  </a:schemeClr>
                </a:solidFill>
                <a:latin typeface="HelveticaNeueLT Pro 57 Cn" pitchFamily="34" charset="0"/>
                <a:cs typeface="Aharoni" panose="02010803020104030203" pitchFamily="2" charset="-79"/>
              </a:rPr>
              <a:t>ttention</a:t>
            </a:r>
            <a:endParaRPr lang="en-US"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P</a:t>
            </a:r>
            <a:r>
              <a:rPr lang="en-US" sz="2800" dirty="0" err="1" smtClean="0">
                <a:solidFill>
                  <a:schemeClr val="bg1">
                    <a:lumMod val="50000"/>
                  </a:schemeClr>
                </a:solidFill>
                <a:latin typeface="HelveticaNeueLT Pro 57 Cn" pitchFamily="34" charset="0"/>
                <a:cs typeface="Aharoni" panose="02010803020104030203" pitchFamily="2" charset="-79"/>
              </a:rPr>
              <a:t>hysical</a:t>
            </a:r>
            <a:r>
              <a:rPr lang="en-US" sz="2800" dirty="0" smtClean="0">
                <a:solidFill>
                  <a:schemeClr val="bg1">
                    <a:lumMod val="50000"/>
                  </a:schemeClr>
                </a:solidFill>
                <a:latin typeface="HelveticaNeueLT Pro 57 Cn" pitchFamily="34" charset="0"/>
                <a:cs typeface="Aharoni" panose="02010803020104030203" pitchFamily="2" charset="-79"/>
              </a:rPr>
              <a:t> </a:t>
            </a:r>
            <a:r>
              <a:rPr lang="tr-TR" sz="2800" dirty="0">
                <a:solidFill>
                  <a:schemeClr val="bg1">
                    <a:lumMod val="50000"/>
                  </a:schemeClr>
                </a:solidFill>
                <a:latin typeface="HelveticaNeueLT Pro 57 Cn" pitchFamily="34" charset="0"/>
                <a:cs typeface="Aharoni" panose="02010803020104030203" pitchFamily="2" charset="-79"/>
              </a:rPr>
              <a:t>C</a:t>
            </a:r>
            <a:r>
              <a:rPr lang="en-US" sz="2800" dirty="0" err="1" smtClean="0">
                <a:solidFill>
                  <a:schemeClr val="bg1">
                    <a:lumMod val="50000"/>
                  </a:schemeClr>
                </a:solidFill>
                <a:latin typeface="HelveticaNeueLT Pro 57 Cn" pitchFamily="34" charset="0"/>
                <a:cs typeface="Aharoni" panose="02010803020104030203" pitchFamily="2" charset="-79"/>
              </a:rPr>
              <a:t>onstraints</a:t>
            </a:r>
            <a:r>
              <a:rPr lang="en-US" sz="2800" dirty="0" smtClean="0">
                <a:solidFill>
                  <a:schemeClr val="bg1">
                    <a:lumMod val="50000"/>
                  </a:schemeClr>
                </a:solidFill>
                <a:latin typeface="HelveticaNeueLT Pro 57 Cn" pitchFamily="34" charset="0"/>
                <a:cs typeface="Aharoni" panose="02010803020104030203" pitchFamily="2" charset="-79"/>
              </a:rPr>
              <a:t> </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Non-Digital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a:solidFill>
                  <a:schemeClr val="bg1">
                    <a:lumMod val="50000"/>
                  </a:schemeClr>
                </a:solidFill>
                <a:latin typeface="HelveticaNeueLT Pro 57 Cn" pitchFamily="34" charset="0"/>
                <a:cs typeface="Aharoni" panose="02010803020104030203" pitchFamily="2" charset="-79"/>
              </a:rPr>
              <a:t>R</a:t>
            </a:r>
            <a:r>
              <a:rPr lang="tr-TR" sz="2800" dirty="0" smtClean="0">
                <a:solidFill>
                  <a:schemeClr val="bg1">
                    <a:lumMod val="50000"/>
                  </a:schemeClr>
                </a:solidFill>
                <a:latin typeface="HelveticaNeueLT Pro 57 Cn" pitchFamily="34" charset="0"/>
                <a:cs typeface="Aharoni" panose="02010803020104030203" pitchFamily="2" charset="-79"/>
              </a:rPr>
              <a:t>ules</a:t>
            </a:r>
            <a:endParaRPr lang="en-US" sz="2800" dirty="0" smtClean="0">
              <a:solidFill>
                <a:schemeClr val="bg1">
                  <a:lumMod val="50000"/>
                </a:schemeClr>
              </a:solidFill>
              <a:latin typeface="HelveticaNeueLT Pro 57 Cn" pitchFamily="34" charset="0"/>
              <a:cs typeface="Aharoni" panose="02010803020104030203" pitchFamily="2" charset="-79"/>
            </a:endParaRPr>
          </a:p>
        </p:txBody>
      </p:sp>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6">
                    <a:lumMod val="20000"/>
                    <a:lumOff val="80000"/>
                  </a:schemeClr>
                </a:solidFill>
                <a:latin typeface="HelveticaNeueLT Pro 57 Cn" pitchFamily="34" charset="0"/>
                <a:cs typeface="Aharoni" panose="02010803020104030203" pitchFamily="2" charset="-79"/>
              </a:rPr>
              <a:t>Worm</a:t>
            </a:r>
            <a:r>
              <a:rPr lang="tr-TR" sz="2400" dirty="0" smtClean="0">
                <a:solidFill>
                  <a:schemeClr val="accent6">
                    <a:lumMod val="20000"/>
                    <a:lumOff val="80000"/>
                  </a:schemeClr>
                </a:solidFill>
                <a:latin typeface="HelveticaNeueLT Pro 57 Cn" pitchFamily="34" charset="0"/>
                <a:cs typeface="Aharoni" panose="02010803020104030203" pitchFamily="2" charset="-79"/>
              </a:rPr>
              <a:t> Hole</a:t>
            </a:r>
            <a:endParaRPr lang="en-US" sz="2400" dirty="0">
              <a:solidFill>
                <a:schemeClr val="accent6">
                  <a:lumMod val="20000"/>
                  <a:lumOff val="80000"/>
                </a:schemeClr>
              </a:solidFill>
              <a:latin typeface="HelveticaNeueLT Pro 57 Cn" pitchFamily="34" charset="0"/>
              <a:cs typeface="Aharoni" panose="02010803020104030203" pitchFamily="2" charset="-79"/>
            </a:endParaRPr>
          </a:p>
        </p:txBody>
      </p:sp>
      <p:sp>
        <p:nvSpPr>
          <p:cNvPr id="7" name="Down Arrow 6"/>
          <p:cNvSpPr/>
          <p:nvPr/>
        </p:nvSpPr>
        <p:spPr>
          <a:xfrm rot="16200000">
            <a:off x="3882316" y="3076251"/>
            <a:ext cx="250345" cy="599169"/>
          </a:xfrm>
          <a:prstGeom prst="downArrow">
            <a:avLst>
              <a:gd name="adj1" fmla="val 40761"/>
              <a:gd name="adj2" fmla="val 82335"/>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75000"/>
                </a:schemeClr>
              </a:solidFill>
            </a:endParaRPr>
          </a:p>
        </p:txBody>
      </p:sp>
    </p:spTree>
    <p:extLst>
      <p:ext uri="{BB962C8B-B14F-4D97-AF65-F5344CB8AC3E}">
        <p14:creationId xmlns:p14="http://schemas.microsoft.com/office/powerpoint/2010/main" val="220044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ordiChi2014_HumantoHumanTouchGameWorkshop_Gam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089432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Belgelerim\Design Lab\Projects\ShadowPlay\ShadowPlay First Concepts\Presentations\hey\understanding-h525647a6\content\data\repo\63649037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14140"/>
            <a:ext cx="2401730" cy="4308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4932040" y="2996952"/>
            <a:ext cx="3528392" cy="1143000"/>
          </a:xfrm>
        </p:spPr>
        <p:txBody>
          <a:bodyPr>
            <a:normAutofit/>
          </a:bodyPr>
          <a:lstStyle/>
          <a:p>
            <a:pPr algn="l"/>
            <a:r>
              <a:rPr lang="tr-TR" sz="2800" dirty="0" err="1" smtClean="0">
                <a:solidFill>
                  <a:schemeClr val="tx1">
                    <a:lumMod val="85000"/>
                    <a:lumOff val="15000"/>
                  </a:schemeClr>
                </a:solidFill>
                <a:latin typeface="HelveticaNeueLT Pro 57 Cn" pitchFamily="34" charset="0"/>
                <a:cs typeface="Aharoni" panose="02010803020104030203" pitchFamily="2" charset="-79"/>
              </a:rPr>
              <a:t>Co-Located</a:t>
            </a:r>
            <a:r>
              <a:rPr lang="tr-TR" sz="2800" dirty="0" smtClean="0">
                <a:solidFill>
                  <a:schemeClr val="tx1">
                    <a:lumMod val="85000"/>
                    <a:lumOff val="15000"/>
                  </a:schemeClr>
                </a:solidFill>
                <a:latin typeface="HelveticaNeueLT Pro 57 Cn" pitchFamily="34" charset="0"/>
                <a:cs typeface="Aharoni" panose="02010803020104030203" pitchFamily="2" charset="-79"/>
              </a:rPr>
              <a:t> </a:t>
            </a:r>
            <a:r>
              <a:rPr lang="tr-TR" sz="2800" dirty="0" err="1" smtClean="0">
                <a:solidFill>
                  <a:schemeClr val="tx1">
                    <a:lumMod val="85000"/>
                    <a:lumOff val="15000"/>
                  </a:schemeClr>
                </a:solidFill>
                <a:latin typeface="HelveticaNeueLT Pro 57 Cn" pitchFamily="34" charset="0"/>
                <a:cs typeface="Aharoni" panose="02010803020104030203" pitchFamily="2" charset="-79"/>
              </a:rPr>
              <a:t>Users</a:t>
            </a:r>
            <a:endParaRPr lang="en-US" sz="2800" dirty="0">
              <a:solidFill>
                <a:schemeClr val="tx1">
                  <a:lumMod val="85000"/>
                  <a:lumOff val="15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8412623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5" name="Title 1"/>
          <p:cNvSpPr txBox="1">
            <a:spLocks/>
          </p:cNvSpPr>
          <p:nvPr/>
        </p:nvSpPr>
        <p:spPr>
          <a:xfrm>
            <a:off x="539552" y="4001835"/>
            <a:ext cx="8229600" cy="1265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tr-TR" sz="2800" dirty="0">
                <a:solidFill>
                  <a:schemeClr val="bg1">
                    <a:lumMod val="50000"/>
                  </a:schemeClr>
                </a:solidFill>
                <a:latin typeface="HelveticaNeueLT Pro 57 Cn" pitchFamily="34" charset="0"/>
                <a:cs typeface="Aharoni" panose="02010803020104030203" pitchFamily="2" charset="-79"/>
              </a:rPr>
              <a:t>Physical Restrictions</a:t>
            </a:r>
            <a:endParaRPr lang="en-US" sz="2800" dirty="0">
              <a:solidFill>
                <a:schemeClr val="bg1">
                  <a:lumMod val="50000"/>
                </a:schemeClr>
              </a:solidFill>
              <a:latin typeface="HelveticaNeueLT Pro 57 Cn" pitchFamily="34" charset="0"/>
              <a:cs typeface="Aharoni" panose="02010803020104030203" pitchFamily="2" charset="-79"/>
            </a:endParaRPr>
          </a:p>
        </p:txBody>
      </p:sp>
      <p:pic>
        <p:nvPicPr>
          <p:cNvPr id="1026" name="Picture 2" descr="C:\Users\OTB\Dropbox\Design Lab\NordiChi2014\Presentation\icons\icons2-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20" y="1235943"/>
            <a:ext cx="3147864" cy="314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90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39552" y="1412776"/>
            <a:ext cx="8229600" cy="4494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endParaRPr lang="en-US" sz="2800" dirty="0" smtClean="0">
              <a:solidFill>
                <a:schemeClr val="bg1">
                  <a:lumMod val="50000"/>
                </a:schemeClr>
              </a:solidFill>
              <a:latin typeface="HelveticaNeueLT Pro 57 Cn" pitchFamily="34" charset="0"/>
              <a:cs typeface="Aharoni" panose="02010803020104030203" pitchFamily="2" charset="-79"/>
            </a:endParaRPr>
          </a:p>
        </p:txBody>
      </p:sp>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pic>
        <p:nvPicPr>
          <p:cNvPr id="5" name="Picture 3" descr="C:\Users\OTB\Dropbox\Design Lab\NordiChi2014\Presentation\icons\icons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20" y="1235943"/>
            <a:ext cx="3147864" cy="314786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39552" y="4001835"/>
            <a:ext cx="8229600" cy="1265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tr-TR" sz="2800" dirty="0">
                <a:solidFill>
                  <a:schemeClr val="bg1">
                    <a:lumMod val="50000"/>
                  </a:schemeClr>
                </a:solidFill>
                <a:latin typeface="HelveticaNeueLT Pro 57 Cn" pitchFamily="34" charset="0"/>
                <a:cs typeface="Aharoni" panose="02010803020104030203" pitchFamily="2" charset="-79"/>
              </a:rPr>
              <a:t>Non Digital Game Rules</a:t>
            </a:r>
            <a:endParaRPr lang="en-US" sz="2800" dirty="0">
              <a:solidFill>
                <a:schemeClr val="bg1">
                  <a:lumMod val="50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42744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Dropbox\Design Lab\NordiChi2014\Presentation\icons\icons_Love.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10902" y="1400590"/>
            <a:ext cx="3377483" cy="337186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539552" y="4001835"/>
            <a:ext cx="8229600" cy="1265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tr-TR" sz="2800" dirty="0" smtClean="0">
                <a:solidFill>
                  <a:schemeClr val="bg1">
                    <a:lumMod val="50000"/>
                  </a:schemeClr>
                </a:solidFill>
                <a:latin typeface="HelveticaNeueLT Pro 57 Cn" pitchFamily="34" charset="0"/>
                <a:cs typeface="Aharoni" panose="02010803020104030203" pitchFamily="2" charset="-79"/>
              </a:rPr>
              <a:t>Ultimate Love</a:t>
            </a:r>
          </a:p>
        </p:txBody>
      </p:sp>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7" name="Oval 6"/>
          <p:cNvSpPr/>
          <p:nvPr/>
        </p:nvSpPr>
        <p:spPr>
          <a:xfrm>
            <a:off x="1619672" y="2546460"/>
            <a:ext cx="864096" cy="864096"/>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p:cNvSpPr/>
          <p:nvPr/>
        </p:nvSpPr>
        <p:spPr>
          <a:xfrm>
            <a:off x="6804248" y="2546460"/>
            <a:ext cx="864096" cy="864096"/>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itle 1"/>
          <p:cNvSpPr txBox="1">
            <a:spLocks/>
          </p:cNvSpPr>
          <p:nvPr/>
        </p:nvSpPr>
        <p:spPr>
          <a:xfrm>
            <a:off x="1059604" y="3266651"/>
            <a:ext cx="2000228" cy="647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dirty="0" smtClean="0">
                <a:solidFill>
                  <a:schemeClr val="accent3">
                    <a:lumMod val="75000"/>
                  </a:schemeClr>
                </a:solidFill>
                <a:latin typeface="HelveticaNeueLT Pro 57 Cn" pitchFamily="34" charset="0"/>
                <a:cs typeface="Aharoni" panose="02010803020104030203" pitchFamily="2" charset="-79"/>
              </a:rPr>
              <a:t>User </a:t>
            </a:r>
            <a:r>
              <a:rPr lang="tr-TR" sz="1800" dirty="0" err="1" smtClean="0">
                <a:solidFill>
                  <a:schemeClr val="accent3">
                    <a:lumMod val="75000"/>
                  </a:schemeClr>
                </a:solidFill>
                <a:latin typeface="HelveticaNeueLT Pro 57 Cn" pitchFamily="34" charset="0"/>
                <a:cs typeface="Aharoni" panose="02010803020104030203" pitchFamily="2" charset="-79"/>
              </a:rPr>
              <a:t>Study</a:t>
            </a:r>
            <a:endParaRPr lang="en-US" sz="1800" dirty="0">
              <a:solidFill>
                <a:schemeClr val="accent3">
                  <a:lumMod val="75000"/>
                </a:schemeClr>
              </a:solidFill>
              <a:latin typeface="HelveticaNeueLT Pro 57 Cn" pitchFamily="34" charset="0"/>
              <a:cs typeface="Aharoni" panose="02010803020104030203" pitchFamily="2" charset="-79"/>
            </a:endParaRPr>
          </a:p>
        </p:txBody>
      </p:sp>
      <p:sp>
        <p:nvSpPr>
          <p:cNvPr id="11" name="Title 1"/>
          <p:cNvSpPr txBox="1">
            <a:spLocks/>
          </p:cNvSpPr>
          <p:nvPr/>
        </p:nvSpPr>
        <p:spPr>
          <a:xfrm>
            <a:off x="6316188" y="3266651"/>
            <a:ext cx="2000228" cy="647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dirty="0" smtClean="0">
                <a:solidFill>
                  <a:schemeClr val="accent6">
                    <a:lumMod val="75000"/>
                  </a:schemeClr>
                </a:solidFill>
                <a:latin typeface="HelveticaNeueLT Pro 57 Cn" pitchFamily="34" charset="0"/>
                <a:cs typeface="Aharoni" panose="02010803020104030203" pitchFamily="2" charset="-79"/>
              </a:rPr>
              <a:t>Design Workshop</a:t>
            </a:r>
            <a:endParaRPr lang="en-US" sz="1800" dirty="0">
              <a:solidFill>
                <a:schemeClr val="accent6">
                  <a:lumMod val="75000"/>
                </a:schemeClr>
              </a:solidFill>
              <a:latin typeface="HelveticaNeueLT Pro 57 Cn" pitchFamily="34" charset="0"/>
              <a:cs typeface="Aharoni" panose="02010803020104030203" pitchFamily="2" charset="-79"/>
            </a:endParaRPr>
          </a:p>
        </p:txBody>
      </p:sp>
      <p:sp>
        <p:nvSpPr>
          <p:cNvPr id="2" name="Chevron 1"/>
          <p:cNvSpPr/>
          <p:nvPr/>
        </p:nvSpPr>
        <p:spPr>
          <a:xfrm>
            <a:off x="3178225" y="2792230"/>
            <a:ext cx="432048" cy="432048"/>
          </a:xfrm>
          <a:prstGeom prst="chevron">
            <a:avLst/>
          </a:prstGeom>
          <a:solidFill>
            <a:srgbClr val="B0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ight Arrow 2"/>
          <p:cNvSpPr/>
          <p:nvPr/>
        </p:nvSpPr>
        <p:spPr>
          <a:xfrm>
            <a:off x="3418409" y="2900242"/>
            <a:ext cx="2797968" cy="246880"/>
          </a:xfrm>
          <a:prstGeom prst="rightArrow">
            <a:avLst>
              <a:gd name="adj1" fmla="val 50000"/>
              <a:gd name="adj2" fmla="val 150312"/>
            </a:avLst>
          </a:prstGeom>
          <a:solidFill>
            <a:srgbClr val="B0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229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5" name="Title 1"/>
          <p:cNvSpPr txBox="1">
            <a:spLocks/>
          </p:cNvSpPr>
          <p:nvPr/>
        </p:nvSpPr>
        <p:spPr>
          <a:xfrm>
            <a:off x="539552" y="4001835"/>
            <a:ext cx="8229600" cy="1265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tr-TR" sz="2800" dirty="0">
                <a:solidFill>
                  <a:schemeClr val="bg1">
                    <a:lumMod val="50000"/>
                  </a:schemeClr>
                </a:solidFill>
                <a:latin typeface="HelveticaNeueLT Pro 57 Cn" pitchFamily="34" charset="0"/>
                <a:cs typeface="Aharoni" panose="02010803020104030203" pitchFamily="2" charset="-79"/>
              </a:rPr>
              <a:t>Hints for Audial Representations</a:t>
            </a:r>
          </a:p>
        </p:txBody>
      </p:sp>
      <p:pic>
        <p:nvPicPr>
          <p:cNvPr id="8" name="Picture 2" descr="E:\Dropbox\Design Lab\NordiChi2014\Presentation\icons\icons_sou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644" y="1772816"/>
            <a:ext cx="2671416" cy="267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3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txBox="1">
            <a:spLocks/>
          </p:cNvSpPr>
          <p:nvPr/>
        </p:nvSpPr>
        <p:spPr>
          <a:xfrm>
            <a:off x="539552" y="1412776"/>
            <a:ext cx="8229600" cy="4494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endParaRPr lang="tr-TR" sz="2800" dirty="0" smtClean="0">
              <a:solidFill>
                <a:schemeClr val="bg1">
                  <a:lumMod val="50000"/>
                </a:schemeClr>
              </a:solidFill>
              <a:latin typeface="HelveticaNeueLT Pro 57 Cn" pitchFamily="34" charset="0"/>
              <a:cs typeface="Aharoni" panose="02010803020104030203" pitchFamily="2" charset="-79"/>
            </a:endParaRPr>
          </a:p>
        </p:txBody>
      </p:sp>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5" name="Title 1"/>
          <p:cNvSpPr txBox="1">
            <a:spLocks/>
          </p:cNvSpPr>
          <p:nvPr/>
        </p:nvSpPr>
        <p:spPr>
          <a:xfrm>
            <a:off x="539552" y="4001835"/>
            <a:ext cx="8229600" cy="1265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tr-TR" sz="2800" dirty="0">
                <a:solidFill>
                  <a:schemeClr val="bg1">
                    <a:lumMod val="50000"/>
                  </a:schemeClr>
                </a:solidFill>
                <a:latin typeface="HelveticaNeueLT Pro 57 Cn" pitchFamily="34" charset="0"/>
                <a:cs typeface="Aharoni" panose="02010803020104030203" pitchFamily="2" charset="-79"/>
              </a:rPr>
              <a:t>Further Research for </a:t>
            </a:r>
            <a:r>
              <a:rPr lang="tr-TR" sz="2800" dirty="0">
                <a:solidFill>
                  <a:schemeClr val="accent2">
                    <a:lumMod val="60000"/>
                    <a:lumOff val="40000"/>
                  </a:schemeClr>
                </a:solidFill>
                <a:latin typeface="HelveticaNeueLT Pro 57 Cn" pitchFamily="34" charset="0"/>
                <a:cs typeface="Aharoni" panose="02010803020104030203" pitchFamily="2" charset="-79"/>
              </a:rPr>
              <a:t>Visual Representations</a:t>
            </a:r>
          </a:p>
        </p:txBody>
      </p:sp>
      <p:pic>
        <p:nvPicPr>
          <p:cNvPr id="7" name="Picture 5" descr="E:\Dropbox\Design Lab\NordiChi2014\Presentation\icons\icons_illustrator.pn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8320" y="2072492"/>
            <a:ext cx="2072063" cy="207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5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txBox="1">
            <a:spLocks/>
          </p:cNvSpPr>
          <p:nvPr/>
        </p:nvSpPr>
        <p:spPr>
          <a:xfrm>
            <a:off x="539552" y="2175272"/>
            <a:ext cx="8229600" cy="4494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57 Cn" pitchFamily="34" charset="0"/>
                <a:cs typeface="Aharoni" panose="02010803020104030203" pitchFamily="2" charset="-79"/>
              </a:rPr>
              <a:t>Emergence</a:t>
            </a:r>
            <a:r>
              <a:rPr lang="tr-TR" sz="2800" dirty="0" smtClean="0">
                <a:solidFill>
                  <a:schemeClr val="bg1">
                    <a:lumMod val="50000"/>
                  </a:schemeClr>
                </a:solidFill>
                <a:latin typeface="HelveticaNeueLT Pro 57 Cn" pitchFamily="34" charset="0"/>
                <a:cs typeface="Aharoni" panose="02010803020104030203" pitchFamily="2" charset="-79"/>
              </a:rPr>
              <a:t> of a </a:t>
            </a:r>
            <a:r>
              <a:rPr lang="tr-TR" sz="2800" dirty="0" err="1" smtClean="0">
                <a:solidFill>
                  <a:schemeClr val="bg1">
                    <a:lumMod val="50000"/>
                  </a:schemeClr>
                </a:solidFill>
                <a:latin typeface="HelveticaNeueLT Pro 57 Cn" pitchFamily="34" charset="0"/>
                <a:cs typeface="Aharoni" panose="02010803020104030203" pitchFamily="2" charset="-79"/>
              </a:rPr>
              <a:t>new</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control</a:t>
            </a:r>
            <a:r>
              <a:rPr lang="tr-TR" sz="2800" dirty="0" smtClean="0">
                <a:solidFill>
                  <a:schemeClr val="bg1">
                    <a:lumMod val="50000"/>
                  </a:schemeClr>
                </a:solidFill>
                <a:latin typeface="HelveticaNeueLT Pro 57 Cn" pitchFamily="34" charset="0"/>
                <a:cs typeface="Aharoni" panose="02010803020104030203" pitchFamily="2" charset="-79"/>
              </a:rPr>
              <a:t> </a:t>
            </a:r>
            <a:r>
              <a:rPr lang="tr-TR" sz="2800" dirty="0" err="1" smtClean="0">
                <a:solidFill>
                  <a:schemeClr val="bg1">
                    <a:lumMod val="50000"/>
                  </a:schemeClr>
                </a:solidFill>
                <a:latin typeface="HelveticaNeueLT Pro 57 Cn" pitchFamily="34" charset="0"/>
                <a:cs typeface="Aharoni" panose="02010803020104030203" pitchFamily="2" charset="-79"/>
              </a:rPr>
              <a:t>language</a:t>
            </a:r>
            <a:r>
              <a:rPr lang="tr-TR" sz="2800" dirty="0" smtClean="0">
                <a:solidFill>
                  <a:schemeClr val="bg1">
                    <a:lumMod val="50000"/>
                  </a:schemeClr>
                </a:solidFill>
                <a:latin typeface="HelveticaNeueLT Pro 57 Cn" pitchFamily="34" charset="0"/>
                <a:cs typeface="Aharoni" panose="02010803020104030203" pitchFamily="2" charset="-79"/>
              </a:rPr>
              <a:t> </a:t>
            </a:r>
          </a:p>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Different Charateristics</a:t>
            </a:r>
            <a:r>
              <a:rPr lang="tr-TR" sz="2800" dirty="0">
                <a:solidFill>
                  <a:schemeClr val="bg1">
                    <a:lumMod val="50000"/>
                  </a:schemeClr>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57 Cn" pitchFamily="34" charset="0"/>
                <a:cs typeface="Aharoni" panose="02010803020104030203" pitchFamily="2" charset="-79"/>
              </a:rPr>
              <a:t>in games</a:t>
            </a:r>
          </a:p>
          <a:p>
            <a:pPr marL="457200" indent="-457200" algn="l">
              <a:lnSpc>
                <a:spcPct val="150000"/>
              </a:lnSpc>
              <a:buFont typeface="Arial" panose="020B0604020202020204" pitchFamily="34" charset="0"/>
              <a:buChar char="•"/>
            </a:pPr>
            <a:r>
              <a:rPr lang="tr-TR" sz="2800" dirty="0" smtClean="0">
                <a:solidFill>
                  <a:schemeClr val="bg1">
                    <a:lumMod val="50000"/>
                  </a:schemeClr>
                </a:solidFill>
                <a:latin typeface="HelveticaNeueLT Pro 57 Cn" pitchFamily="34" charset="0"/>
                <a:cs typeface="Aharoni" panose="02010803020104030203" pitchFamily="2" charset="-79"/>
              </a:rPr>
              <a:t>User test </a:t>
            </a:r>
            <a:r>
              <a:rPr lang="tr-TR" sz="2800" dirty="0" err="1" smtClean="0">
                <a:solidFill>
                  <a:schemeClr val="bg1">
                    <a:lumMod val="50000"/>
                  </a:schemeClr>
                </a:solidFill>
                <a:latin typeface="HelveticaNeueLT Pro 57 Cn" pitchFamily="34" charset="0"/>
                <a:cs typeface="Aharoni" panose="02010803020104030203" pitchFamily="2" charset="-79"/>
              </a:rPr>
              <a:t>results</a:t>
            </a:r>
            <a:endParaRPr lang="tr-TR" sz="2800" dirty="0" smtClean="0">
              <a:solidFill>
                <a:schemeClr val="bg1">
                  <a:lumMod val="5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tr-TR" sz="2800" dirty="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chemeClr val="accent6">
                    <a:lumMod val="20000"/>
                    <a:lumOff val="80000"/>
                  </a:schemeClr>
                </a:solidFill>
                <a:latin typeface="HelveticaNeueLT Pro 35 Th" pitchFamily="34" charset="-94"/>
                <a:cs typeface="Aharoni" panose="02010803020104030203" pitchFamily="2" charset="-79"/>
              </a:rPr>
              <a:t>Design Workshop</a:t>
            </a:r>
            <a:endParaRPr lang="en-US" dirty="0">
              <a:solidFill>
                <a:schemeClr val="accent6">
                  <a:lumMod val="20000"/>
                  <a:lumOff val="80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err="1" smtClean="0">
                <a:solidFill>
                  <a:schemeClr val="accent6">
                    <a:lumMod val="75000"/>
                  </a:schemeClr>
                </a:solidFill>
                <a:latin typeface="HelveticaNeueLT Pro 57 Cn" pitchFamily="34" charset="0"/>
                <a:cs typeface="Aharoni" panose="02010803020104030203" pitchFamily="2" charset="-79"/>
              </a:rPr>
              <a:t>Results</a:t>
            </a:r>
            <a:endParaRPr lang="en-US" sz="2400" dirty="0">
              <a:solidFill>
                <a:schemeClr val="accent6">
                  <a:lumMod val="75000"/>
                </a:schemeClr>
              </a:solidFill>
              <a:latin typeface="HelveticaNeueLT Pro 57 Cn" pitchFamily="34" charset="0"/>
              <a:cs typeface="Aharoni" panose="02010803020104030203" pitchFamily="2" charset="-79"/>
            </a:endParaRPr>
          </a:p>
        </p:txBody>
      </p:sp>
    </p:spTree>
    <p:extLst>
      <p:ext uri="{BB962C8B-B14F-4D97-AF65-F5344CB8AC3E}">
        <p14:creationId xmlns:p14="http://schemas.microsoft.com/office/powerpoint/2010/main" val="283881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rgbClr val="008000"/>
                </a:solidFill>
                <a:latin typeface="HelveticaNeueLT Pro 57 Cn" pitchFamily="34" charset="0"/>
                <a:cs typeface="Aharoni" panose="02010803020104030203" pitchFamily="2" charset="-79"/>
              </a:rPr>
              <a:t>6 </a:t>
            </a:r>
            <a:r>
              <a:rPr lang="tr-TR" sz="2800" dirty="0" err="1" smtClean="0">
                <a:solidFill>
                  <a:srgbClr val="008000"/>
                </a:solidFill>
                <a:latin typeface="HelveticaNeueLT Pro 57 Cn" pitchFamily="34" charset="0"/>
                <a:cs typeface="Aharoni" panose="02010803020104030203" pitchFamily="2" charset="-79"/>
              </a:rPr>
              <a:t>Categories</a:t>
            </a:r>
            <a:r>
              <a:rPr lang="tr-TR" sz="2800" dirty="0" smtClean="0">
                <a:solidFill>
                  <a:srgbClr val="008000"/>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rgbClr val="008000"/>
                </a:solidFill>
                <a:latin typeface="HelveticaNeueLT Pro 57 Cn" pitchFamily="34" charset="0"/>
                <a:cs typeface="Aharoni" panose="02010803020104030203" pitchFamily="2" charset="-79"/>
              </a:rPr>
              <a:t>Emotional</a:t>
            </a:r>
            <a:r>
              <a:rPr lang="tr-TR" sz="2800" dirty="0" smtClean="0">
                <a:solidFill>
                  <a:srgbClr val="008000"/>
                </a:solidFill>
                <a:latin typeface="HelveticaNeueLT Pro 57 Cn" pitchFamily="34" charset="0"/>
                <a:cs typeface="Aharoni" panose="02010803020104030203" pitchFamily="2" charset="-79"/>
              </a:rPr>
              <a:t> </a:t>
            </a:r>
            <a:r>
              <a:rPr lang="tr-TR" sz="2800" dirty="0" err="1" smtClean="0">
                <a:solidFill>
                  <a:srgbClr val="008000"/>
                </a:solidFill>
                <a:latin typeface="HelveticaNeueLT Pro 57 Cn" pitchFamily="34" charset="0"/>
                <a:cs typeface="Aharoni" panose="02010803020104030203" pitchFamily="2" charset="-79"/>
              </a:rPr>
              <a:t>Aspects</a:t>
            </a:r>
            <a:r>
              <a:rPr lang="tr-TR" sz="2800" dirty="0" smtClean="0">
                <a:solidFill>
                  <a:srgbClr val="008000"/>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a:t>
            </a:r>
            <a:r>
              <a:rPr lang="tr-TR" sz="2800" dirty="0" smtClean="0">
                <a:solidFill>
                  <a:srgbClr val="008000"/>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rgbClr val="008000"/>
                </a:solidFill>
                <a:latin typeface="HelveticaNeueLT Pro 57 Cn" pitchFamily="34" charset="0"/>
                <a:cs typeface="Aharoni" panose="02010803020104030203" pitchFamily="2" charset="-79"/>
              </a:rPr>
              <a:t>Intuitive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and</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rgbClr val="008000"/>
                </a:solidFill>
                <a:latin typeface="HelveticaNeueLT Pro 57 Cn" pitchFamily="34" charset="0"/>
                <a:cs typeface="Aharoni" panose="02010803020104030203" pitchFamily="2" charset="-79"/>
              </a:rPr>
              <a:t>Exclusive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75000"/>
                  </a:schemeClr>
                </a:solidFill>
                <a:latin typeface="HelveticaNeueLT Pro 57 Cn" pitchFamily="34" charset="0"/>
                <a:cs typeface="Aharoni" panose="02010803020104030203" pitchFamily="2" charset="-79"/>
              </a:rPr>
              <a:t>Different Characteristic for Games </a:t>
            </a:r>
            <a:r>
              <a:rPr lang="tr-TR" sz="2800" dirty="0" smtClean="0">
                <a:solidFill>
                  <a:schemeClr val="bg1">
                    <a:lumMod val="50000"/>
                  </a:schemeClr>
                </a:solidFill>
                <a:latin typeface="HelveticaNeueLT Pro 35 Th" pitchFamily="34" charset="-94"/>
                <a:cs typeface="Aharoni" panose="02010803020104030203" pitchFamily="2" charset="-79"/>
              </a:rPr>
              <a:t>satisfying the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accent6">
                    <a:lumMod val="75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35 Th" pitchFamily="34" charset="-94"/>
                <a:cs typeface="Aharoni" panose="02010803020104030203" pitchFamily="2" charset="-79"/>
              </a:rPr>
              <a:t>Hints</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for</a:t>
            </a:r>
            <a:r>
              <a:rPr lang="tr-TR" sz="2800" dirty="0" smtClean="0">
                <a:solidFill>
                  <a:schemeClr val="bg1">
                    <a:lumMod val="50000"/>
                  </a:schemeClr>
                </a:solidFill>
                <a:latin typeface="HelveticaNeueLT Pro 35 Th" pitchFamily="34" charset="-94"/>
                <a:cs typeface="Aharoni" panose="02010803020104030203" pitchFamily="2" charset="-79"/>
              </a:rPr>
              <a:t> a </a:t>
            </a:r>
            <a:r>
              <a:rPr lang="tr-TR" sz="2800" dirty="0" err="1" smtClean="0">
                <a:solidFill>
                  <a:schemeClr val="accent6">
                    <a:lumMod val="75000"/>
                  </a:schemeClr>
                </a:solidFill>
                <a:latin typeface="HelveticaNeueLT Pro 57 Cn" pitchFamily="34" charset="0"/>
                <a:cs typeface="Aharoni" panose="02010803020104030203" pitchFamily="2" charset="-79"/>
              </a:rPr>
              <a:t>new</a:t>
            </a:r>
            <a:r>
              <a:rPr lang="tr-TR" sz="2800" dirty="0" smtClean="0">
                <a:solidFill>
                  <a:schemeClr val="accent6">
                    <a:lumMod val="75000"/>
                  </a:schemeClr>
                </a:solidFill>
                <a:latin typeface="HelveticaNeueLT Pro 57 Cn" pitchFamily="34" charset="0"/>
                <a:cs typeface="Aharoni" panose="02010803020104030203" pitchFamily="2" charset="-79"/>
              </a:rPr>
              <a:t> </a:t>
            </a:r>
            <a:r>
              <a:rPr lang="tr-TR" sz="2800" dirty="0" err="1" smtClean="0">
                <a:solidFill>
                  <a:schemeClr val="accent6">
                    <a:lumMod val="75000"/>
                  </a:schemeClr>
                </a:solidFill>
                <a:latin typeface="HelveticaNeueLT Pro 57 Cn" pitchFamily="34" charset="0"/>
                <a:cs typeface="Aharoni" panose="02010803020104030203" pitchFamily="2" charset="-79"/>
              </a:rPr>
              <a:t>control</a:t>
            </a:r>
            <a:r>
              <a:rPr lang="tr-TR" sz="2800" dirty="0" smtClean="0">
                <a:solidFill>
                  <a:schemeClr val="accent6">
                    <a:lumMod val="75000"/>
                  </a:schemeClr>
                </a:solidFill>
                <a:latin typeface="HelveticaNeueLT Pro 57 Cn" pitchFamily="34" charset="0"/>
                <a:cs typeface="Aharoni" panose="02010803020104030203" pitchFamily="2" charset="-79"/>
              </a:rPr>
              <a:t> </a:t>
            </a:r>
            <a:r>
              <a:rPr lang="tr-TR" sz="2800" dirty="0" err="1" smtClean="0">
                <a:solidFill>
                  <a:schemeClr val="accent6">
                    <a:lumMod val="75000"/>
                  </a:schemeClr>
                </a:solidFill>
                <a:latin typeface="HelveticaNeueLT Pro 57 Cn" pitchFamily="34" charset="0"/>
                <a:cs typeface="Aharoni" panose="02010803020104030203" pitchFamily="2" charset="-79"/>
              </a:rPr>
              <a:t>language</a:t>
            </a:r>
            <a:endParaRPr lang="tr-TR" sz="2800" dirty="0">
              <a:solidFill>
                <a:schemeClr val="accent6">
                  <a:lumMod val="7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34362799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rgbClr val="008000"/>
                </a:solidFill>
                <a:latin typeface="HelveticaNeueLT Pro 57 Cn" pitchFamily="34" charset="0"/>
                <a:cs typeface="Aharoni" panose="02010803020104030203" pitchFamily="2" charset="-79"/>
              </a:rPr>
              <a:t>6 </a:t>
            </a:r>
            <a:r>
              <a:rPr lang="tr-TR" sz="2800" dirty="0" err="1" smtClean="0">
                <a:solidFill>
                  <a:srgbClr val="008000"/>
                </a:solidFill>
                <a:latin typeface="HelveticaNeueLT Pro 57 Cn" pitchFamily="34" charset="0"/>
                <a:cs typeface="Aharoni" panose="02010803020104030203" pitchFamily="2" charset="-79"/>
              </a:rPr>
              <a:t>Categories</a:t>
            </a:r>
            <a:r>
              <a:rPr lang="tr-TR" sz="2800" dirty="0" smtClean="0">
                <a:solidFill>
                  <a:srgbClr val="008000"/>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Emotional</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Aspects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en-US"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Intuitive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and</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Exclusive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20000"/>
                    <a:lumOff val="80000"/>
                  </a:schemeClr>
                </a:solidFill>
                <a:latin typeface="HelveticaNeueLT Pro 57 Cn" pitchFamily="34" charset="0"/>
                <a:cs typeface="Aharoni" panose="02010803020104030203" pitchFamily="2" charset="-79"/>
              </a:rPr>
              <a:t>Different Characteristic for Games </a:t>
            </a:r>
            <a:r>
              <a:rPr lang="tr-TR" sz="2800" dirty="0" smtClean="0">
                <a:solidFill>
                  <a:schemeClr val="accent6">
                    <a:lumMod val="20000"/>
                    <a:lumOff val="80000"/>
                  </a:schemeClr>
                </a:solidFill>
                <a:latin typeface="HelveticaNeueLT Pro 35 Th" pitchFamily="34" charset="-94"/>
                <a:cs typeface="Aharoni" panose="02010803020104030203" pitchFamily="2" charset="-79"/>
              </a:rPr>
              <a:t>satisfying the</a:t>
            </a:r>
            <a:r>
              <a:rPr lang="tr-TR" sz="2800" dirty="0" smtClean="0">
                <a:solidFill>
                  <a:schemeClr val="accent6">
                    <a:lumMod val="20000"/>
                    <a:lumOff val="80000"/>
                  </a:schemeClr>
                </a:solidFill>
                <a:latin typeface="HelveticaNeueLT Pro 67 MdCn" pitchFamily="34" charset="-94"/>
                <a:cs typeface="Aharoni" panose="02010803020104030203" pitchFamily="2" charset="-79"/>
              </a:rPr>
              <a:t> </a:t>
            </a:r>
            <a:r>
              <a:rPr lang="tr-TR" sz="2800" dirty="0" smtClean="0">
                <a:solidFill>
                  <a:schemeClr val="accent6">
                    <a:lumMod val="20000"/>
                    <a:lumOff val="80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accent6">
                    <a:lumMod val="20000"/>
                    <a:lumOff val="80000"/>
                  </a:schemeClr>
                </a:solidFill>
                <a:latin typeface="HelveticaNeueLT Pro 35 Th" pitchFamily="34" charset="-94"/>
                <a:cs typeface="Aharoni" panose="02010803020104030203" pitchFamily="2" charset="-79"/>
              </a:rPr>
              <a:t>Hints</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6">
                    <a:lumMod val="20000"/>
                    <a:lumOff val="80000"/>
                  </a:schemeClr>
                </a:solidFill>
                <a:latin typeface="HelveticaNeueLT Pro 35 Th" pitchFamily="34" charset="-94"/>
                <a:cs typeface="Aharoni" panose="02010803020104030203" pitchFamily="2" charset="-79"/>
              </a:rPr>
              <a:t>for</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new</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control</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language</a:t>
            </a:r>
            <a:endParaRPr lang="tr-TR" sz="2800" dirty="0">
              <a:solidFill>
                <a:schemeClr val="accent6">
                  <a:lumMod val="20000"/>
                  <a:lumOff val="8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35802794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accent3">
                    <a:lumMod val="20000"/>
                    <a:lumOff val="80000"/>
                  </a:schemeClr>
                </a:solidFill>
                <a:latin typeface="HelveticaNeueLT Pro 57 Cn" pitchFamily="34" charset="0"/>
                <a:cs typeface="Aharoni" panose="02010803020104030203" pitchFamily="2" charset="-79"/>
              </a:rPr>
              <a:t>6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Categories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75000"/>
                  </a:schemeClr>
                </a:solidFill>
                <a:latin typeface="HelveticaNeueLT Pro 57 Cn" pitchFamily="34" charset="0"/>
                <a:cs typeface="Aharoni" panose="02010803020104030203" pitchFamily="2" charset="-79"/>
              </a:rPr>
              <a:t>Emotional</a:t>
            </a:r>
            <a:r>
              <a:rPr lang="tr-TR" sz="2800" dirty="0" smtClean="0">
                <a:solidFill>
                  <a:schemeClr val="accent3">
                    <a:lumMod val="75000"/>
                  </a:schemeClr>
                </a:solidFill>
                <a:latin typeface="HelveticaNeueLT Pro 57 Cn" pitchFamily="34" charset="0"/>
                <a:cs typeface="Aharoni" panose="02010803020104030203" pitchFamily="2" charset="-79"/>
              </a:rPr>
              <a:t> </a:t>
            </a:r>
            <a:r>
              <a:rPr lang="tr-TR" sz="2800" dirty="0" err="1" smtClean="0">
                <a:solidFill>
                  <a:schemeClr val="accent3">
                    <a:lumMod val="75000"/>
                  </a:schemeClr>
                </a:solidFill>
                <a:latin typeface="HelveticaNeueLT Pro 57 Cn" pitchFamily="34" charset="0"/>
                <a:cs typeface="Aharoni" panose="02010803020104030203" pitchFamily="2" charset="-79"/>
              </a:rPr>
              <a:t>Aspects</a:t>
            </a:r>
            <a:r>
              <a:rPr lang="tr-TR" sz="2800" dirty="0" smtClean="0">
                <a:solidFill>
                  <a:schemeClr val="accent3">
                    <a:lumMod val="75000"/>
                  </a:schemeClr>
                </a:solidFill>
                <a:latin typeface="HelveticaNeueLT Pro 57 Cn" pitchFamily="34" charset="0"/>
                <a:cs typeface="Aharoni" panose="02010803020104030203" pitchFamily="2" charset="-79"/>
              </a:rPr>
              <a:t> </a:t>
            </a:r>
            <a:r>
              <a:rPr lang="tr-TR" sz="2800" dirty="0" smtClean="0">
                <a:solidFill>
                  <a:schemeClr val="bg1">
                    <a:lumMod val="65000"/>
                  </a:schemeClr>
                </a:solidFill>
                <a:latin typeface="HelveticaNeueLT Pro 35 Th" pitchFamily="34" charset="-94"/>
                <a:cs typeface="Aharoni" panose="02010803020104030203" pitchFamily="2" charset="-79"/>
              </a:rPr>
              <a:t>of</a:t>
            </a:r>
            <a:r>
              <a:rPr lang="tr-TR" sz="2800" dirty="0" smtClean="0">
                <a:solidFill>
                  <a:schemeClr val="bg1">
                    <a:lumMod val="65000"/>
                  </a:schemeClr>
                </a:solidFill>
                <a:latin typeface="HelveticaNeueLT Pro 67 MdCn" pitchFamily="34" charset="-94"/>
                <a:cs typeface="Aharoni" panose="02010803020104030203" pitchFamily="2" charset="-79"/>
              </a:rPr>
              <a:t> </a:t>
            </a:r>
            <a:r>
              <a:rPr lang="tr-TR" sz="2800" dirty="0" err="1" smtClean="0">
                <a:solidFill>
                  <a:schemeClr val="bg1">
                    <a:lumMod val="65000"/>
                  </a:schemeClr>
                </a:solidFill>
                <a:latin typeface="HelveticaNeueLT Pro 35 Th" pitchFamily="34" charset="-94"/>
                <a:cs typeface="Aharoni" panose="02010803020104030203" pitchFamily="2" charset="-79"/>
              </a:rPr>
              <a:t>touch</a:t>
            </a:r>
            <a:r>
              <a:rPr lang="tr-TR" sz="2800" dirty="0" smtClean="0">
                <a:solidFill>
                  <a:schemeClr val="bg1">
                    <a:lumMod val="65000"/>
                  </a:schemeClr>
                </a:solidFill>
                <a:latin typeface="HelveticaNeueLT Pro 35 Th" pitchFamily="34" charset="-94"/>
                <a:cs typeface="Aharoni" panose="02010803020104030203" pitchFamily="2" charset="-79"/>
              </a:rPr>
              <a:t> </a:t>
            </a:r>
            <a:r>
              <a:rPr lang="tr-TR" sz="2800" dirty="0" err="1" smtClean="0">
                <a:solidFill>
                  <a:schemeClr val="bg1">
                    <a:lumMod val="65000"/>
                  </a:schemeClr>
                </a:solidFill>
                <a:latin typeface="HelveticaNeueLT Pro 35 Th" pitchFamily="34" charset="-94"/>
                <a:cs typeface="Aharoni" panose="02010803020104030203" pitchFamily="2" charset="-79"/>
              </a:rPr>
              <a:t>patterns</a:t>
            </a:r>
            <a:endParaRPr lang="en-US" sz="2800" dirty="0" smtClean="0">
              <a:solidFill>
                <a:schemeClr val="bg1">
                  <a:lumMod val="65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Intuitive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and</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Exclusive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20000"/>
                    <a:lumOff val="80000"/>
                  </a:schemeClr>
                </a:solidFill>
                <a:latin typeface="HelveticaNeueLT Pro 57 Cn" pitchFamily="34" charset="0"/>
                <a:cs typeface="Aharoni" panose="02010803020104030203" pitchFamily="2" charset="-79"/>
              </a:rPr>
              <a:t>Different Characteristic for Games </a:t>
            </a:r>
            <a:r>
              <a:rPr lang="tr-TR" sz="2800" dirty="0" smtClean="0">
                <a:solidFill>
                  <a:schemeClr val="accent6">
                    <a:lumMod val="20000"/>
                    <a:lumOff val="80000"/>
                  </a:schemeClr>
                </a:solidFill>
                <a:latin typeface="HelveticaNeueLT Pro 35 Th" pitchFamily="34" charset="-94"/>
                <a:cs typeface="Aharoni" panose="02010803020104030203" pitchFamily="2" charset="-79"/>
              </a:rPr>
              <a:t>satisfying the</a:t>
            </a:r>
            <a:r>
              <a:rPr lang="tr-TR" sz="2800" dirty="0" smtClean="0">
                <a:solidFill>
                  <a:schemeClr val="accent6">
                    <a:lumMod val="20000"/>
                    <a:lumOff val="80000"/>
                  </a:schemeClr>
                </a:solidFill>
                <a:latin typeface="HelveticaNeueLT Pro 67 MdCn" pitchFamily="34" charset="-94"/>
                <a:cs typeface="Aharoni" panose="02010803020104030203" pitchFamily="2" charset="-79"/>
              </a:rPr>
              <a:t> </a:t>
            </a:r>
            <a:r>
              <a:rPr lang="tr-TR" sz="2800" dirty="0" smtClean="0">
                <a:solidFill>
                  <a:schemeClr val="accent6">
                    <a:lumMod val="20000"/>
                    <a:lumOff val="80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accent6">
                    <a:lumMod val="20000"/>
                    <a:lumOff val="80000"/>
                  </a:schemeClr>
                </a:solidFill>
                <a:latin typeface="HelveticaNeueLT Pro 35 Th" pitchFamily="34" charset="-94"/>
                <a:cs typeface="Aharoni" panose="02010803020104030203" pitchFamily="2" charset="-79"/>
              </a:rPr>
              <a:t>Hints</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6">
                    <a:lumMod val="20000"/>
                    <a:lumOff val="80000"/>
                  </a:schemeClr>
                </a:solidFill>
                <a:latin typeface="HelveticaNeueLT Pro 35 Th" pitchFamily="34" charset="-94"/>
                <a:cs typeface="Aharoni" panose="02010803020104030203" pitchFamily="2" charset="-79"/>
              </a:rPr>
              <a:t>for</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new</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control</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language</a:t>
            </a:r>
            <a:endParaRPr lang="tr-TR" sz="2800" dirty="0">
              <a:solidFill>
                <a:schemeClr val="accent6">
                  <a:lumMod val="20000"/>
                  <a:lumOff val="8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4394013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accent3">
                    <a:lumMod val="20000"/>
                    <a:lumOff val="80000"/>
                  </a:schemeClr>
                </a:solidFill>
                <a:latin typeface="HelveticaNeueLT Pro 57 Cn" pitchFamily="34" charset="0"/>
                <a:cs typeface="Aharoni" panose="02010803020104030203" pitchFamily="2" charset="-79"/>
              </a:rPr>
              <a:t>6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Categories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Emotional</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Aspects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en-US"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75000"/>
                  </a:schemeClr>
                </a:solidFill>
                <a:latin typeface="HelveticaNeueLT Pro 57 Cn" pitchFamily="34" charset="0"/>
                <a:cs typeface="Aharoni" panose="02010803020104030203" pitchFamily="2" charset="-79"/>
              </a:rPr>
              <a:t>Intuitive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bg1">
                    <a:lumMod val="65000"/>
                  </a:schemeClr>
                </a:solidFill>
                <a:latin typeface="HelveticaNeueLT Pro 35 Th" pitchFamily="34" charset="-94"/>
                <a:cs typeface="Aharoni" panose="02010803020104030203" pitchFamily="2" charset="-79"/>
              </a:rPr>
              <a:t>and</a:t>
            </a:r>
            <a:r>
              <a:rPr lang="tr-TR" sz="2800" dirty="0" smtClean="0">
                <a:solidFill>
                  <a:schemeClr val="accent3">
                    <a:lumMod val="75000"/>
                  </a:schemeClr>
                </a:solidFill>
                <a:latin typeface="HelveticaNeueLT Pro 67 MdCn" pitchFamily="34" charset="-94"/>
                <a:cs typeface="Aharoni" panose="02010803020104030203" pitchFamily="2" charset="-79"/>
              </a:rPr>
              <a:t> </a:t>
            </a:r>
            <a:r>
              <a:rPr lang="tr-TR" sz="2800" dirty="0" err="1" smtClean="0">
                <a:solidFill>
                  <a:schemeClr val="accent3">
                    <a:lumMod val="75000"/>
                  </a:schemeClr>
                </a:solidFill>
                <a:latin typeface="HelveticaNeueLT Pro 57 Cn" pitchFamily="34" charset="0"/>
                <a:cs typeface="Aharoni" panose="02010803020104030203" pitchFamily="2" charset="-79"/>
              </a:rPr>
              <a:t>Exclusive</a:t>
            </a:r>
            <a:r>
              <a:rPr lang="tr-TR" sz="2800" dirty="0" smtClean="0">
                <a:solidFill>
                  <a:schemeClr val="accent3">
                    <a:lumMod val="75000"/>
                  </a:schemeClr>
                </a:solidFill>
                <a:latin typeface="HelveticaNeueLT Pro 67 MdCn" pitchFamily="34" charset="-94"/>
                <a:cs typeface="Aharoni" panose="02010803020104030203" pitchFamily="2" charset="-79"/>
              </a:rPr>
              <a:t> </a:t>
            </a:r>
            <a:r>
              <a:rPr lang="tr-TR" sz="2800" dirty="0" err="1" smtClean="0">
                <a:solidFill>
                  <a:schemeClr val="bg1">
                    <a:lumMod val="65000"/>
                  </a:schemeClr>
                </a:solidFill>
                <a:latin typeface="HelveticaNeueLT Pro 35 Th" pitchFamily="34" charset="-94"/>
                <a:cs typeface="Aharoni" panose="02010803020104030203" pitchFamily="2" charset="-79"/>
              </a:rPr>
              <a:t>patterns</a:t>
            </a:r>
            <a:endParaRPr lang="tr-TR" sz="2800" dirty="0" smtClean="0">
              <a:solidFill>
                <a:schemeClr val="bg1">
                  <a:lumMod val="65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20000"/>
                    <a:lumOff val="80000"/>
                  </a:schemeClr>
                </a:solidFill>
                <a:latin typeface="HelveticaNeueLT Pro 57 Cn" pitchFamily="34" charset="0"/>
                <a:cs typeface="Aharoni" panose="02010803020104030203" pitchFamily="2" charset="-79"/>
              </a:rPr>
              <a:t>Different Characteristic for Games </a:t>
            </a:r>
            <a:r>
              <a:rPr lang="tr-TR" sz="2800" dirty="0" smtClean="0">
                <a:solidFill>
                  <a:schemeClr val="accent6">
                    <a:lumMod val="20000"/>
                    <a:lumOff val="80000"/>
                  </a:schemeClr>
                </a:solidFill>
                <a:latin typeface="HelveticaNeueLT Pro 35 Th" pitchFamily="34" charset="-94"/>
                <a:cs typeface="Aharoni" panose="02010803020104030203" pitchFamily="2" charset="-79"/>
              </a:rPr>
              <a:t>satisfying the</a:t>
            </a:r>
            <a:r>
              <a:rPr lang="tr-TR" sz="2800" dirty="0" smtClean="0">
                <a:solidFill>
                  <a:schemeClr val="accent6">
                    <a:lumMod val="20000"/>
                    <a:lumOff val="80000"/>
                  </a:schemeClr>
                </a:solidFill>
                <a:latin typeface="HelveticaNeueLT Pro 67 MdCn" pitchFamily="34" charset="-94"/>
                <a:cs typeface="Aharoni" panose="02010803020104030203" pitchFamily="2" charset="-79"/>
              </a:rPr>
              <a:t> </a:t>
            </a:r>
            <a:r>
              <a:rPr lang="tr-TR" sz="2800" dirty="0" smtClean="0">
                <a:solidFill>
                  <a:schemeClr val="accent6">
                    <a:lumMod val="20000"/>
                    <a:lumOff val="80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accent6">
                    <a:lumMod val="20000"/>
                    <a:lumOff val="80000"/>
                  </a:schemeClr>
                </a:solidFill>
                <a:latin typeface="HelveticaNeueLT Pro 35 Th" pitchFamily="34" charset="-94"/>
                <a:cs typeface="Aharoni" panose="02010803020104030203" pitchFamily="2" charset="-79"/>
              </a:rPr>
              <a:t>Hints</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6">
                    <a:lumMod val="20000"/>
                    <a:lumOff val="80000"/>
                  </a:schemeClr>
                </a:solidFill>
                <a:latin typeface="HelveticaNeueLT Pro 35 Th" pitchFamily="34" charset="-94"/>
                <a:cs typeface="Aharoni" panose="02010803020104030203" pitchFamily="2" charset="-79"/>
              </a:rPr>
              <a:t>for</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new</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control</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language</a:t>
            </a:r>
            <a:endParaRPr lang="tr-TR" sz="2800" dirty="0">
              <a:solidFill>
                <a:schemeClr val="accent6">
                  <a:lumMod val="20000"/>
                  <a:lumOff val="8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692864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ropbox\Design Lab\NordiChi2014\Images\dubTouch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764704"/>
            <a:ext cx="5760640" cy="41257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2924944"/>
            <a:ext cx="8229600" cy="1143000"/>
          </a:xfrm>
        </p:spPr>
        <p:txBody>
          <a:bodyPr/>
          <a:lstStyle/>
          <a:p>
            <a:r>
              <a:rPr lang="tr-TR" dirty="0" smtClean="0">
                <a:latin typeface="HelveticaNeueLT Pro 57 Cn" pitchFamily="34" charset="0"/>
                <a:cs typeface="Aharoni" panose="02010803020104030203" pitchFamily="2" charset="-79"/>
              </a:rPr>
              <a:t>DubTouch</a:t>
            </a:r>
            <a:endParaRPr lang="en-US" dirty="0">
              <a:latin typeface="HelveticaNeueLT Pro 57 Cn" pitchFamily="34" charset="0"/>
              <a:cs typeface="Aharoni" panose="02010803020104030203" pitchFamily="2" charset="-79"/>
            </a:endParaRPr>
          </a:p>
        </p:txBody>
      </p:sp>
      <p:sp>
        <p:nvSpPr>
          <p:cNvPr id="5" name="Title 1"/>
          <p:cNvSpPr txBox="1">
            <a:spLocks/>
          </p:cNvSpPr>
          <p:nvPr/>
        </p:nvSpPr>
        <p:spPr>
          <a:xfrm>
            <a:off x="539552" y="3861048"/>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latin typeface="HelveticaNeueLT Pro 35 Th" pitchFamily="34" charset="-94"/>
                <a:cs typeface="Aharoni" panose="02010803020104030203" pitchFamily="2" charset="-79"/>
              </a:rPr>
              <a:t>Human </a:t>
            </a:r>
            <a:r>
              <a:rPr lang="tr-TR" dirty="0" err="1" smtClean="0">
                <a:latin typeface="HelveticaNeueLT Pro 35 Th" pitchFamily="34" charset="-94"/>
                <a:cs typeface="Aharoni" panose="02010803020104030203" pitchFamily="2" charset="-79"/>
              </a:rPr>
              <a:t>to</a:t>
            </a:r>
            <a:r>
              <a:rPr lang="tr-TR" dirty="0" smtClean="0">
                <a:latin typeface="HelveticaNeueLT Pro 35 Th" pitchFamily="34" charset="-94"/>
                <a:cs typeface="Aharoni" panose="02010803020104030203" pitchFamily="2" charset="-79"/>
              </a:rPr>
              <a:t> Human </a:t>
            </a:r>
            <a:r>
              <a:rPr lang="tr-TR" dirty="0" err="1" smtClean="0">
                <a:latin typeface="HelveticaNeueLT Pro 35 Th" pitchFamily="34" charset="-94"/>
                <a:cs typeface="Aharoni" panose="02010803020104030203" pitchFamily="2" charset="-79"/>
              </a:rPr>
              <a:t>Touch</a:t>
            </a:r>
            <a:r>
              <a:rPr lang="tr-TR" dirty="0" smtClean="0">
                <a:latin typeface="HelveticaNeueLT Pro 35 Th" pitchFamily="34" charset="-94"/>
                <a:cs typeface="Aharoni" panose="02010803020104030203" pitchFamily="2" charset="-79"/>
              </a:rPr>
              <a:t> in </a:t>
            </a:r>
            <a:r>
              <a:rPr lang="tr-TR" dirty="0" err="1" smtClean="0">
                <a:latin typeface="HelveticaNeueLT Pro 35 Th" pitchFamily="34" charset="-94"/>
                <a:cs typeface="Aharoni" panose="02010803020104030203" pitchFamily="2" charset="-79"/>
              </a:rPr>
              <a:t>Double</a:t>
            </a:r>
            <a:r>
              <a:rPr lang="tr-TR" dirty="0" smtClean="0">
                <a:latin typeface="HelveticaNeueLT Pro 35 Th" pitchFamily="34" charset="-94"/>
                <a:cs typeface="Aharoni" panose="02010803020104030203" pitchFamily="2" charset="-79"/>
              </a:rPr>
              <a:t> </a:t>
            </a:r>
            <a:r>
              <a:rPr lang="tr-TR" dirty="0" err="1" smtClean="0">
                <a:latin typeface="HelveticaNeueLT Pro 35 Th" pitchFamily="34" charset="-94"/>
                <a:cs typeface="Aharoni" panose="02010803020104030203" pitchFamily="2" charset="-79"/>
              </a:rPr>
              <a:t>Sided</a:t>
            </a:r>
            <a:r>
              <a:rPr lang="tr-TR" dirty="0" smtClean="0">
                <a:latin typeface="HelveticaNeueLT Pro 35 Th" pitchFamily="34" charset="-94"/>
                <a:cs typeface="Aharoni" panose="02010803020104030203" pitchFamily="2" charset="-79"/>
              </a:rPr>
              <a:t> Displays</a:t>
            </a:r>
            <a:endParaRPr lang="en-US" dirty="0">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30241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2.22222E-6 L 2.22222E-6 0.31574 " pathEditMode="relative" rAng="0" ptsTypes="AA">
                                      <p:cBhvr>
                                        <p:cTn id="6" dur="2000" fill="hold"/>
                                        <p:tgtEl>
                                          <p:spTgt spid="2"/>
                                        </p:tgtEl>
                                        <p:attrNameLst>
                                          <p:attrName>ppt_x</p:attrName>
                                          <p:attrName>ppt_y</p:attrName>
                                        </p:attrNameLst>
                                      </p:cBhvr>
                                      <p:rCtr x="0" y="15787"/>
                                    </p:animMotion>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0" presetClass="entr" presetSubtype="0" fill="hold" nodeType="withEffect">
                                  <p:stCondLst>
                                    <p:cond delay="1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accent3">
                    <a:lumMod val="20000"/>
                    <a:lumOff val="80000"/>
                  </a:schemeClr>
                </a:solidFill>
                <a:latin typeface="HelveticaNeueLT Pro 57 Cn" pitchFamily="34" charset="0"/>
                <a:cs typeface="Aharoni" panose="02010803020104030203" pitchFamily="2" charset="-79"/>
              </a:rPr>
              <a:t>6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Categories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Emotional</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Aspects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en-US"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Intuitive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and</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Exclusive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75000"/>
                  </a:schemeClr>
                </a:solidFill>
                <a:latin typeface="HelveticaNeueLT Pro 57 Cn" pitchFamily="34" charset="0"/>
                <a:cs typeface="Aharoni" panose="02010803020104030203" pitchFamily="2" charset="-79"/>
              </a:rPr>
              <a:t>Different Characteristic for Games </a:t>
            </a:r>
            <a:r>
              <a:rPr lang="tr-TR" sz="2800" dirty="0" smtClean="0">
                <a:solidFill>
                  <a:schemeClr val="bg1">
                    <a:lumMod val="65000"/>
                  </a:schemeClr>
                </a:solidFill>
                <a:latin typeface="HelveticaNeueLT Pro 35 Th" pitchFamily="34" charset="-94"/>
                <a:cs typeface="Aharoni" panose="02010803020104030203" pitchFamily="2" charset="-79"/>
              </a:rPr>
              <a:t>satisfying the</a:t>
            </a:r>
            <a:r>
              <a:rPr lang="tr-TR" sz="2800" dirty="0" smtClean="0">
                <a:solidFill>
                  <a:schemeClr val="bg1">
                    <a:lumMod val="65000"/>
                  </a:schemeClr>
                </a:solidFill>
                <a:latin typeface="HelveticaNeueLT Pro 67 MdCn" pitchFamily="34" charset="-94"/>
                <a:cs typeface="Aharoni" panose="02010803020104030203" pitchFamily="2" charset="-79"/>
              </a:rPr>
              <a:t> </a:t>
            </a:r>
            <a:r>
              <a:rPr lang="tr-TR" sz="2800" dirty="0" smtClean="0">
                <a:solidFill>
                  <a:schemeClr val="accent6">
                    <a:lumMod val="75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accent6">
                    <a:lumMod val="20000"/>
                    <a:lumOff val="80000"/>
                  </a:schemeClr>
                </a:solidFill>
                <a:latin typeface="HelveticaNeueLT Pro 35 Th" pitchFamily="34" charset="-94"/>
                <a:cs typeface="Aharoni" panose="02010803020104030203" pitchFamily="2" charset="-79"/>
              </a:rPr>
              <a:t>Hints</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6">
                    <a:lumMod val="20000"/>
                    <a:lumOff val="80000"/>
                  </a:schemeClr>
                </a:solidFill>
                <a:latin typeface="HelveticaNeueLT Pro 35 Th" pitchFamily="34" charset="-94"/>
                <a:cs typeface="Aharoni" panose="02010803020104030203" pitchFamily="2" charset="-79"/>
              </a:rPr>
              <a:t>for</a:t>
            </a:r>
            <a:r>
              <a:rPr lang="tr-TR" sz="2800" dirty="0" smtClean="0">
                <a:solidFill>
                  <a:schemeClr val="accent6">
                    <a:lumMod val="20000"/>
                    <a:lumOff val="80000"/>
                  </a:schemeClr>
                </a:solidFill>
                <a:latin typeface="HelveticaNeueLT Pro 35 Th" pitchFamily="34" charset="-94"/>
                <a:cs typeface="Aharoni" panose="02010803020104030203" pitchFamily="2" charset="-79"/>
              </a:rPr>
              <a:t> a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new</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control</a:t>
            </a:r>
            <a:r>
              <a:rPr lang="tr-TR" sz="2800" dirty="0" smtClean="0">
                <a:solidFill>
                  <a:schemeClr val="accent6">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6">
                    <a:lumMod val="20000"/>
                    <a:lumOff val="80000"/>
                  </a:schemeClr>
                </a:solidFill>
                <a:latin typeface="HelveticaNeueLT Pro 57 Cn" pitchFamily="34" charset="0"/>
                <a:cs typeface="Aharoni" panose="02010803020104030203" pitchFamily="2" charset="-79"/>
              </a:rPr>
              <a:t>language</a:t>
            </a:r>
            <a:endParaRPr lang="tr-TR" sz="2800" dirty="0">
              <a:solidFill>
                <a:schemeClr val="accent6">
                  <a:lumMod val="20000"/>
                  <a:lumOff val="80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32570880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chemeClr val="accent3">
                    <a:lumMod val="20000"/>
                    <a:lumOff val="80000"/>
                  </a:schemeClr>
                </a:solidFill>
                <a:latin typeface="HelveticaNeueLT Pro 57 Cn" pitchFamily="34" charset="0"/>
                <a:cs typeface="Aharoni" panose="02010803020104030203" pitchFamily="2" charset="-79"/>
              </a:rPr>
              <a:t>6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Categories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Emotional</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Aspects</a:t>
            </a:r>
            <a:r>
              <a:rPr lang="tr-TR" sz="2800" dirty="0" smtClean="0">
                <a:solidFill>
                  <a:schemeClr val="accent3">
                    <a:lumMod val="20000"/>
                    <a:lumOff val="80000"/>
                  </a:schemeClr>
                </a:solidFill>
                <a:latin typeface="HelveticaNeueLT Pro 57 Cn" pitchFamily="34" charset="0"/>
                <a:cs typeface="Aharoni" panose="02010803020104030203" pitchFamily="2" charset="-79"/>
              </a:rPr>
              <a:t> </a:t>
            </a:r>
            <a:r>
              <a:rPr lang="tr-TR" sz="2800" dirty="0" smtClean="0">
                <a:solidFill>
                  <a:schemeClr val="accent3">
                    <a:lumMod val="20000"/>
                    <a:lumOff val="80000"/>
                  </a:schemeClr>
                </a:solidFill>
                <a:latin typeface="HelveticaNeueLT Pro 35 Th" pitchFamily="34" charset="-94"/>
                <a:cs typeface="Aharoni" panose="02010803020104030203" pitchFamily="2" charset="-79"/>
              </a:rPr>
              <a:t>of</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touch</a:t>
            </a:r>
            <a:r>
              <a:rPr lang="tr-TR" sz="2800" dirty="0" smtClean="0">
                <a:solidFill>
                  <a:schemeClr val="accent3">
                    <a:lumMod val="20000"/>
                    <a:lumOff val="80000"/>
                  </a:schemeClr>
                </a:solidFill>
                <a:latin typeface="HelveticaNeueLT Pro 35 Th"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en-US"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chemeClr val="accent3">
                    <a:lumMod val="20000"/>
                    <a:lumOff val="80000"/>
                  </a:schemeClr>
                </a:solidFill>
                <a:latin typeface="HelveticaNeueLT Pro 57 Cn" pitchFamily="34" charset="0"/>
                <a:cs typeface="Aharoni" panose="02010803020104030203" pitchFamily="2" charset="-79"/>
              </a:rPr>
              <a:t>Intuitive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and</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57 Cn" pitchFamily="34" charset="0"/>
                <a:cs typeface="Aharoni" panose="02010803020104030203" pitchFamily="2" charset="-79"/>
              </a:rPr>
              <a:t>Exclusive</a:t>
            </a:r>
            <a:r>
              <a:rPr lang="tr-TR" sz="2800" dirty="0" smtClean="0">
                <a:solidFill>
                  <a:schemeClr val="accent3">
                    <a:lumMod val="20000"/>
                    <a:lumOff val="80000"/>
                  </a:schemeClr>
                </a:solidFill>
                <a:latin typeface="HelveticaNeueLT Pro 67 MdCn" pitchFamily="34" charset="-94"/>
                <a:cs typeface="Aharoni" panose="02010803020104030203" pitchFamily="2" charset="-79"/>
              </a:rPr>
              <a:t> </a:t>
            </a:r>
            <a:r>
              <a:rPr lang="tr-TR" sz="2800" dirty="0" err="1" smtClean="0">
                <a:solidFill>
                  <a:schemeClr val="accent3">
                    <a:lumMod val="20000"/>
                    <a:lumOff val="80000"/>
                  </a:schemeClr>
                </a:solidFill>
                <a:latin typeface="HelveticaNeueLT Pro 35 Th" pitchFamily="34" charset="-94"/>
                <a:cs typeface="Aharoni" panose="02010803020104030203" pitchFamily="2" charset="-79"/>
              </a:rPr>
              <a:t>patterns</a:t>
            </a:r>
            <a:endParaRPr lang="tr-TR" sz="2800" dirty="0" smtClean="0">
              <a:solidFill>
                <a:schemeClr val="accent3">
                  <a:lumMod val="20000"/>
                  <a:lumOff val="8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20000"/>
                    <a:lumOff val="80000"/>
                  </a:schemeClr>
                </a:solidFill>
                <a:latin typeface="HelveticaNeueLT Pro 57 Cn" pitchFamily="34" charset="0"/>
                <a:cs typeface="Aharoni" panose="02010803020104030203" pitchFamily="2" charset="-79"/>
              </a:rPr>
              <a:t>Different Characteristic for Games </a:t>
            </a:r>
            <a:r>
              <a:rPr lang="tr-TR" sz="2800" dirty="0" smtClean="0">
                <a:solidFill>
                  <a:schemeClr val="accent6">
                    <a:lumMod val="20000"/>
                    <a:lumOff val="80000"/>
                  </a:schemeClr>
                </a:solidFill>
                <a:latin typeface="HelveticaNeueLT Pro 35 Th" pitchFamily="34" charset="-94"/>
                <a:cs typeface="Aharoni" panose="02010803020104030203" pitchFamily="2" charset="-79"/>
              </a:rPr>
              <a:t>satisfying the</a:t>
            </a:r>
            <a:r>
              <a:rPr lang="tr-TR" sz="2800" dirty="0" smtClean="0">
                <a:solidFill>
                  <a:schemeClr val="accent6">
                    <a:lumMod val="20000"/>
                    <a:lumOff val="80000"/>
                  </a:schemeClr>
                </a:solidFill>
                <a:latin typeface="HelveticaNeueLT Pro 67 MdCn" pitchFamily="34" charset="-94"/>
                <a:cs typeface="Aharoni" panose="02010803020104030203" pitchFamily="2" charset="-79"/>
              </a:rPr>
              <a:t> </a:t>
            </a:r>
            <a:r>
              <a:rPr lang="tr-TR" sz="2800" dirty="0" smtClean="0">
                <a:solidFill>
                  <a:schemeClr val="accent6">
                    <a:lumMod val="20000"/>
                    <a:lumOff val="80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bg1">
                    <a:lumMod val="65000"/>
                  </a:schemeClr>
                </a:solidFill>
                <a:latin typeface="HelveticaNeueLT Pro 35 Th" pitchFamily="34" charset="-94"/>
                <a:cs typeface="Aharoni" panose="02010803020104030203" pitchFamily="2" charset="-79"/>
              </a:rPr>
              <a:t>Hints</a:t>
            </a:r>
            <a:r>
              <a:rPr lang="tr-TR" sz="2800" dirty="0" smtClean="0">
                <a:solidFill>
                  <a:schemeClr val="bg1">
                    <a:lumMod val="65000"/>
                  </a:schemeClr>
                </a:solidFill>
                <a:latin typeface="HelveticaNeueLT Pro 35 Th" pitchFamily="34" charset="-94"/>
                <a:cs typeface="Aharoni" panose="02010803020104030203" pitchFamily="2" charset="-79"/>
              </a:rPr>
              <a:t> </a:t>
            </a:r>
            <a:r>
              <a:rPr lang="tr-TR" sz="2800" dirty="0" err="1" smtClean="0">
                <a:solidFill>
                  <a:schemeClr val="bg1">
                    <a:lumMod val="65000"/>
                  </a:schemeClr>
                </a:solidFill>
                <a:latin typeface="HelveticaNeueLT Pro 35 Th" pitchFamily="34" charset="-94"/>
                <a:cs typeface="Aharoni" panose="02010803020104030203" pitchFamily="2" charset="-79"/>
              </a:rPr>
              <a:t>for</a:t>
            </a:r>
            <a:r>
              <a:rPr lang="tr-TR" sz="2800" dirty="0" smtClean="0">
                <a:solidFill>
                  <a:schemeClr val="bg1">
                    <a:lumMod val="65000"/>
                  </a:schemeClr>
                </a:solidFill>
                <a:latin typeface="HelveticaNeueLT Pro 35 Th" pitchFamily="34" charset="-94"/>
                <a:cs typeface="Aharoni" panose="02010803020104030203" pitchFamily="2" charset="-79"/>
              </a:rPr>
              <a:t> a </a:t>
            </a:r>
            <a:r>
              <a:rPr lang="tr-TR" sz="2800" dirty="0" err="1" smtClean="0">
                <a:solidFill>
                  <a:schemeClr val="accent6">
                    <a:lumMod val="75000"/>
                  </a:schemeClr>
                </a:solidFill>
                <a:latin typeface="HelveticaNeueLT Pro 57 Cn" pitchFamily="34" charset="0"/>
                <a:cs typeface="Aharoni" panose="02010803020104030203" pitchFamily="2" charset="-79"/>
              </a:rPr>
              <a:t>new</a:t>
            </a:r>
            <a:r>
              <a:rPr lang="tr-TR" sz="2800" dirty="0" smtClean="0">
                <a:solidFill>
                  <a:schemeClr val="accent6">
                    <a:lumMod val="75000"/>
                  </a:schemeClr>
                </a:solidFill>
                <a:latin typeface="HelveticaNeueLT Pro 57 Cn" pitchFamily="34" charset="0"/>
                <a:cs typeface="Aharoni" panose="02010803020104030203" pitchFamily="2" charset="-79"/>
              </a:rPr>
              <a:t> </a:t>
            </a:r>
            <a:r>
              <a:rPr lang="tr-TR" sz="2800" dirty="0" err="1" smtClean="0">
                <a:solidFill>
                  <a:schemeClr val="accent6">
                    <a:lumMod val="75000"/>
                  </a:schemeClr>
                </a:solidFill>
                <a:latin typeface="HelveticaNeueLT Pro 57 Cn" pitchFamily="34" charset="0"/>
                <a:cs typeface="Aharoni" panose="02010803020104030203" pitchFamily="2" charset="-79"/>
              </a:rPr>
              <a:t>control</a:t>
            </a:r>
            <a:r>
              <a:rPr lang="tr-TR" sz="2800" dirty="0" smtClean="0">
                <a:solidFill>
                  <a:schemeClr val="accent6">
                    <a:lumMod val="75000"/>
                  </a:schemeClr>
                </a:solidFill>
                <a:latin typeface="HelveticaNeueLT Pro 57 Cn" pitchFamily="34" charset="0"/>
                <a:cs typeface="Aharoni" panose="02010803020104030203" pitchFamily="2" charset="-79"/>
              </a:rPr>
              <a:t> </a:t>
            </a:r>
            <a:r>
              <a:rPr lang="tr-TR" sz="2800" dirty="0" err="1" smtClean="0">
                <a:solidFill>
                  <a:schemeClr val="accent6">
                    <a:lumMod val="75000"/>
                  </a:schemeClr>
                </a:solidFill>
                <a:latin typeface="HelveticaNeueLT Pro 57 Cn" pitchFamily="34" charset="0"/>
                <a:cs typeface="Aharoni" panose="02010803020104030203" pitchFamily="2" charset="-79"/>
              </a:rPr>
              <a:t>language</a:t>
            </a:r>
            <a:endParaRPr lang="tr-TR" sz="2800" dirty="0">
              <a:solidFill>
                <a:schemeClr val="accent6">
                  <a:lumMod val="7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36977634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7544" y="2060848"/>
            <a:ext cx="8229600" cy="377400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Arial" panose="020B0604020202020204" pitchFamily="34" charset="0"/>
              <a:buChar char="•"/>
            </a:pPr>
            <a:r>
              <a:rPr lang="tr-TR" sz="2800" dirty="0" smtClean="0">
                <a:solidFill>
                  <a:srgbClr val="008000"/>
                </a:solidFill>
                <a:latin typeface="HelveticaNeueLT Pro 57 Cn" pitchFamily="34" charset="0"/>
                <a:cs typeface="Aharoni" panose="02010803020104030203" pitchFamily="2" charset="-79"/>
              </a:rPr>
              <a:t>6 </a:t>
            </a:r>
            <a:r>
              <a:rPr lang="tr-TR" sz="2800" dirty="0" err="1" smtClean="0">
                <a:solidFill>
                  <a:srgbClr val="008000"/>
                </a:solidFill>
                <a:latin typeface="HelveticaNeueLT Pro 57 Cn" pitchFamily="34" charset="0"/>
                <a:cs typeface="Aharoni" panose="02010803020104030203" pitchFamily="2" charset="-79"/>
              </a:rPr>
              <a:t>Categories</a:t>
            </a:r>
            <a:r>
              <a:rPr lang="tr-TR" sz="2800" dirty="0" smtClean="0">
                <a:solidFill>
                  <a:srgbClr val="008000"/>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rgbClr val="008000"/>
                </a:solidFill>
                <a:latin typeface="HelveticaNeueLT Pro 57 Cn" pitchFamily="34" charset="0"/>
                <a:cs typeface="Aharoni" panose="02010803020104030203" pitchFamily="2" charset="-79"/>
              </a:rPr>
              <a:t>Emotional</a:t>
            </a:r>
            <a:r>
              <a:rPr lang="tr-TR" sz="2800" dirty="0" smtClean="0">
                <a:solidFill>
                  <a:srgbClr val="008000"/>
                </a:solidFill>
                <a:latin typeface="HelveticaNeueLT Pro 57 Cn" pitchFamily="34" charset="0"/>
                <a:cs typeface="Aharoni" panose="02010803020104030203" pitchFamily="2" charset="-79"/>
              </a:rPr>
              <a:t> </a:t>
            </a:r>
            <a:r>
              <a:rPr lang="tr-TR" sz="2800" dirty="0" err="1" smtClean="0">
                <a:solidFill>
                  <a:srgbClr val="008000"/>
                </a:solidFill>
                <a:latin typeface="HelveticaNeueLT Pro 57 Cn" pitchFamily="34" charset="0"/>
                <a:cs typeface="Aharoni" panose="02010803020104030203" pitchFamily="2" charset="-79"/>
              </a:rPr>
              <a:t>Aspects</a:t>
            </a:r>
            <a:r>
              <a:rPr lang="tr-TR" sz="2800" dirty="0" smtClean="0">
                <a:solidFill>
                  <a:srgbClr val="008000"/>
                </a:solidFill>
                <a:latin typeface="HelveticaNeueLT Pro 57 Cn" pitchFamily="34" charset="0"/>
                <a:cs typeface="Aharoni" panose="02010803020104030203" pitchFamily="2" charset="-79"/>
              </a:rPr>
              <a:t> </a:t>
            </a:r>
            <a:r>
              <a:rPr lang="tr-TR" sz="2800" dirty="0" smtClean="0">
                <a:solidFill>
                  <a:schemeClr val="bg1">
                    <a:lumMod val="50000"/>
                  </a:schemeClr>
                </a:solidFill>
                <a:latin typeface="HelveticaNeueLT Pro 35 Th" pitchFamily="34" charset="-94"/>
                <a:cs typeface="Aharoni" panose="02010803020104030203" pitchFamily="2" charset="-79"/>
              </a:rPr>
              <a:t>of</a:t>
            </a:r>
            <a:r>
              <a:rPr lang="tr-TR" sz="2800" dirty="0" smtClean="0">
                <a:solidFill>
                  <a:srgbClr val="008000"/>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touch</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en-US"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err="1" smtClean="0">
                <a:solidFill>
                  <a:srgbClr val="008000"/>
                </a:solidFill>
                <a:latin typeface="HelveticaNeueLT Pro 57 Cn" pitchFamily="34" charset="0"/>
                <a:cs typeface="Aharoni" panose="02010803020104030203" pitchFamily="2" charset="-79"/>
              </a:rPr>
              <a:t>Intuitive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and</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rgbClr val="008000"/>
                </a:solidFill>
                <a:latin typeface="HelveticaNeueLT Pro 57 Cn" pitchFamily="34" charset="0"/>
                <a:cs typeface="Aharoni" panose="02010803020104030203" pitchFamily="2" charset="-79"/>
              </a:rPr>
              <a:t>Exclusive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patterns</a:t>
            </a:r>
            <a:endParaRPr lang="tr-TR" sz="2800" dirty="0" smtClean="0">
              <a:solidFill>
                <a:schemeClr val="bg1">
                  <a:lumMod val="50000"/>
                </a:schemeClr>
              </a:solidFill>
              <a:latin typeface="HelveticaNeueLT Pro 35 Th" pitchFamily="34" charset="-94"/>
              <a:cs typeface="Aharoni" panose="02010803020104030203" pitchFamily="2" charset="-79"/>
            </a:endParaRPr>
          </a:p>
          <a:p>
            <a:pPr marL="457200" indent="-457200" algn="l">
              <a:lnSpc>
                <a:spcPct val="150000"/>
              </a:lnSpc>
              <a:buFont typeface="Arial" panose="020B0604020202020204" pitchFamily="34" charset="0"/>
              <a:buChar char="•"/>
            </a:pPr>
            <a:r>
              <a:rPr lang="tr-TR" sz="2800" dirty="0" smtClean="0">
                <a:solidFill>
                  <a:schemeClr val="accent6">
                    <a:lumMod val="75000"/>
                  </a:schemeClr>
                </a:solidFill>
                <a:latin typeface="HelveticaNeueLT Pro 57 Cn" pitchFamily="34" charset="0"/>
                <a:cs typeface="Aharoni" panose="02010803020104030203" pitchFamily="2" charset="-79"/>
              </a:rPr>
              <a:t>Different Characteristic for Games </a:t>
            </a:r>
            <a:r>
              <a:rPr lang="tr-TR" sz="2800" dirty="0" smtClean="0">
                <a:solidFill>
                  <a:schemeClr val="bg1">
                    <a:lumMod val="50000"/>
                  </a:schemeClr>
                </a:solidFill>
                <a:latin typeface="HelveticaNeueLT Pro 35 Th" pitchFamily="34" charset="-94"/>
                <a:cs typeface="Aharoni" panose="02010803020104030203" pitchFamily="2" charset="-79"/>
              </a:rPr>
              <a:t>satisfying the</a:t>
            </a:r>
            <a:r>
              <a:rPr lang="tr-TR" sz="2800" dirty="0" smtClean="0">
                <a:solidFill>
                  <a:schemeClr val="bg1">
                    <a:lumMod val="50000"/>
                  </a:schemeClr>
                </a:solidFill>
                <a:latin typeface="HelveticaNeueLT Pro 67 MdCn" pitchFamily="34" charset="-94"/>
                <a:cs typeface="Aharoni" panose="02010803020104030203" pitchFamily="2" charset="-79"/>
              </a:rPr>
              <a:t> </a:t>
            </a:r>
            <a:r>
              <a:rPr lang="tr-TR" sz="2800" dirty="0" smtClean="0">
                <a:solidFill>
                  <a:schemeClr val="accent6">
                    <a:lumMod val="75000"/>
                  </a:schemeClr>
                </a:solidFill>
                <a:latin typeface="HelveticaNeueLT Pro 57 Cn" pitchFamily="34" charset="0"/>
                <a:cs typeface="Aharoni" panose="02010803020104030203" pitchFamily="2" charset="-79"/>
              </a:rPr>
              <a:t>results of user tests</a:t>
            </a:r>
          </a:p>
          <a:p>
            <a:pPr marL="457200" indent="-457200" algn="l">
              <a:lnSpc>
                <a:spcPct val="150000"/>
              </a:lnSpc>
              <a:buFont typeface="Arial" panose="020B0604020202020204" pitchFamily="34" charset="0"/>
              <a:buChar char="•"/>
            </a:pPr>
            <a:r>
              <a:rPr lang="tr-TR" sz="2800" dirty="0" err="1" smtClean="0">
                <a:solidFill>
                  <a:schemeClr val="bg1">
                    <a:lumMod val="50000"/>
                  </a:schemeClr>
                </a:solidFill>
                <a:latin typeface="HelveticaNeueLT Pro 35 Th" pitchFamily="34" charset="-94"/>
                <a:cs typeface="Aharoni" panose="02010803020104030203" pitchFamily="2" charset="-79"/>
              </a:rPr>
              <a:t>Hints</a:t>
            </a:r>
            <a:r>
              <a:rPr lang="tr-TR" sz="2800" dirty="0" smtClean="0">
                <a:solidFill>
                  <a:schemeClr val="bg1">
                    <a:lumMod val="50000"/>
                  </a:schemeClr>
                </a:solidFill>
                <a:latin typeface="HelveticaNeueLT Pro 35 Th" pitchFamily="34" charset="-94"/>
                <a:cs typeface="Aharoni" panose="02010803020104030203" pitchFamily="2" charset="-79"/>
              </a:rPr>
              <a:t> </a:t>
            </a:r>
            <a:r>
              <a:rPr lang="tr-TR" sz="2800" dirty="0" err="1" smtClean="0">
                <a:solidFill>
                  <a:schemeClr val="bg1">
                    <a:lumMod val="50000"/>
                  </a:schemeClr>
                </a:solidFill>
                <a:latin typeface="HelveticaNeueLT Pro 35 Th" pitchFamily="34" charset="-94"/>
                <a:cs typeface="Aharoni" panose="02010803020104030203" pitchFamily="2" charset="-79"/>
              </a:rPr>
              <a:t>for</a:t>
            </a:r>
            <a:r>
              <a:rPr lang="tr-TR" sz="2800" dirty="0" smtClean="0">
                <a:solidFill>
                  <a:schemeClr val="bg1">
                    <a:lumMod val="50000"/>
                  </a:schemeClr>
                </a:solidFill>
                <a:latin typeface="HelveticaNeueLT Pro 35 Th" pitchFamily="34" charset="-94"/>
                <a:cs typeface="Aharoni" panose="02010803020104030203" pitchFamily="2" charset="-79"/>
              </a:rPr>
              <a:t> a </a:t>
            </a:r>
            <a:r>
              <a:rPr lang="tr-TR" sz="2800" dirty="0" err="1" smtClean="0">
                <a:solidFill>
                  <a:schemeClr val="accent6">
                    <a:lumMod val="75000"/>
                  </a:schemeClr>
                </a:solidFill>
                <a:latin typeface="HelveticaNeueLT Pro 57 Cn" pitchFamily="34" charset="0"/>
                <a:cs typeface="Aharoni" panose="02010803020104030203" pitchFamily="2" charset="-79"/>
              </a:rPr>
              <a:t>new</a:t>
            </a:r>
            <a:r>
              <a:rPr lang="tr-TR" sz="2800" dirty="0" smtClean="0">
                <a:solidFill>
                  <a:schemeClr val="accent6">
                    <a:lumMod val="75000"/>
                  </a:schemeClr>
                </a:solidFill>
                <a:latin typeface="HelveticaNeueLT Pro 57 Cn" pitchFamily="34" charset="0"/>
                <a:cs typeface="Aharoni" panose="02010803020104030203" pitchFamily="2" charset="-79"/>
              </a:rPr>
              <a:t> </a:t>
            </a:r>
            <a:r>
              <a:rPr lang="tr-TR" sz="2800" dirty="0" err="1" smtClean="0">
                <a:solidFill>
                  <a:schemeClr val="accent6">
                    <a:lumMod val="75000"/>
                  </a:schemeClr>
                </a:solidFill>
                <a:latin typeface="HelveticaNeueLT Pro 57 Cn" pitchFamily="34" charset="0"/>
                <a:cs typeface="Aharoni" panose="02010803020104030203" pitchFamily="2" charset="-79"/>
              </a:rPr>
              <a:t>control</a:t>
            </a:r>
            <a:r>
              <a:rPr lang="tr-TR" sz="2800" dirty="0" smtClean="0">
                <a:solidFill>
                  <a:schemeClr val="accent6">
                    <a:lumMod val="75000"/>
                  </a:schemeClr>
                </a:solidFill>
                <a:latin typeface="HelveticaNeueLT Pro 57 Cn" pitchFamily="34" charset="0"/>
                <a:cs typeface="Aharoni" panose="02010803020104030203" pitchFamily="2" charset="-79"/>
              </a:rPr>
              <a:t> </a:t>
            </a:r>
            <a:r>
              <a:rPr lang="tr-TR" sz="2800" dirty="0" err="1" smtClean="0">
                <a:solidFill>
                  <a:schemeClr val="accent6">
                    <a:lumMod val="75000"/>
                  </a:schemeClr>
                </a:solidFill>
                <a:latin typeface="HelveticaNeueLT Pro 57 Cn" pitchFamily="34" charset="0"/>
                <a:cs typeface="Aharoni" panose="02010803020104030203" pitchFamily="2" charset="-79"/>
              </a:rPr>
              <a:t>language</a:t>
            </a:r>
            <a:endParaRPr lang="tr-TR" sz="2800" dirty="0">
              <a:solidFill>
                <a:schemeClr val="accent6">
                  <a:lumMod val="75000"/>
                </a:schemeClr>
              </a:solidFill>
              <a:latin typeface="HelveticaNeueLT Pro 57 Cn" pitchFamily="34" charset="0"/>
              <a:cs typeface="Aharoni" panose="02010803020104030203" pitchFamily="2" charset="-79"/>
            </a:endParaRPr>
          </a:p>
          <a:p>
            <a:pPr marL="457200" indent="-457200" algn="l">
              <a:lnSpc>
                <a:spcPct val="150000"/>
              </a:lnSpc>
              <a:buFont typeface="Arial" panose="020B0604020202020204" pitchFamily="34" charset="0"/>
              <a:buChar char="•"/>
            </a:pPr>
            <a:endParaRPr lang="en-US" sz="2800" dirty="0" smtClean="0">
              <a:solidFill>
                <a:schemeClr val="bg1">
                  <a:lumMod val="50000"/>
                </a:schemeClr>
              </a:solidFill>
              <a:latin typeface="HelveticaNeueLT Pro 35 Th" pitchFamily="34" charset="-94"/>
              <a:cs typeface="Aharoni" panose="02010803020104030203" pitchFamily="2" charset="-79"/>
            </a:endParaRPr>
          </a:p>
        </p:txBody>
      </p:sp>
      <p:sp>
        <p:nvSpPr>
          <p:cNvPr id="4" name="Title 1"/>
          <p:cNvSpPr txBox="1">
            <a:spLocks/>
          </p:cNvSpPr>
          <p:nvPr/>
        </p:nvSpPr>
        <p:spPr>
          <a:xfrm>
            <a:off x="467544"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err="1" smtClean="0">
                <a:solidFill>
                  <a:schemeClr val="bg1">
                    <a:lumMod val="65000"/>
                  </a:schemeClr>
                </a:solidFill>
                <a:latin typeface="HelveticaNeueLT Pro 35 Th" pitchFamily="34" charset="-94"/>
                <a:cs typeface="Aharoni" panose="02010803020104030203" pitchFamily="2" charset="-79"/>
              </a:rPr>
              <a:t>Conclusion</a:t>
            </a:r>
            <a:endParaRPr lang="en-US" dirty="0">
              <a:solidFill>
                <a:schemeClr val="bg1">
                  <a:lumMod val="65000"/>
                </a:schemeClr>
              </a:solidFill>
              <a:latin typeface="HelveticaNeueLT Pro 35 Th" pitchFamily="34" charset="-94"/>
              <a:cs typeface="Aharoni" panose="02010803020104030203" pitchFamily="2" charset="-79"/>
            </a:endParaRPr>
          </a:p>
        </p:txBody>
      </p:sp>
      <p:sp>
        <p:nvSpPr>
          <p:cNvPr id="6" name="Title 1"/>
          <p:cNvSpPr txBox="1">
            <a:spLocks/>
          </p:cNvSpPr>
          <p:nvPr/>
        </p:nvSpPr>
        <p:spPr>
          <a:xfrm>
            <a:off x="467544" y="691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accent6">
                  <a:lumMod val="75000"/>
                </a:schemeClr>
              </a:solidFill>
              <a:latin typeface="HelveticaNeueLT Pro 67 MdCn" pitchFamily="34" charset="-94"/>
              <a:cs typeface="Aharoni" panose="02010803020104030203" pitchFamily="2" charset="-79"/>
            </a:endParaRPr>
          </a:p>
        </p:txBody>
      </p:sp>
    </p:spTree>
    <p:extLst>
      <p:ext uri="{BB962C8B-B14F-4D97-AF65-F5344CB8AC3E}">
        <p14:creationId xmlns:p14="http://schemas.microsoft.com/office/powerpoint/2010/main" val="24920443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E:\Belgelerim\Design Lab\Events\İnsanaİnsanaOyun\Döküman\Po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t="48777" b="21167"/>
          <a:stretch/>
        </p:blipFill>
        <p:spPr bwMode="auto">
          <a:xfrm>
            <a:off x="0" y="-101600"/>
            <a:ext cx="9144000" cy="38481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935596" y="3805292"/>
            <a:ext cx="7272808"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smtClean="0">
              <a:latin typeface="HelveticaNeueLT Pro 35 Th" pitchFamily="34" charset="-94"/>
            </a:endParaRPr>
          </a:p>
          <a:p>
            <a:pPr algn="l"/>
            <a:r>
              <a:rPr lang="en-US" dirty="0" err="1" smtClean="0">
                <a:latin typeface="HelveticaNeueLT Pro 57 Cn" pitchFamily="34" charset="0"/>
              </a:rPr>
              <a:t>DubTouch</a:t>
            </a:r>
            <a:r>
              <a:rPr lang="en-US" dirty="0" smtClean="0">
                <a:latin typeface="HelveticaNeueLT Pro 57 Cn" pitchFamily="34" charset="0"/>
              </a:rPr>
              <a:t>:</a:t>
            </a:r>
            <a:r>
              <a:rPr lang="tr-TR" dirty="0" smtClean="0">
                <a:latin typeface="HelveticaNeueLT Pro 57 Cn" pitchFamily="34" charset="0"/>
              </a:rPr>
              <a:t> </a:t>
            </a:r>
            <a:r>
              <a:rPr lang="en-US" dirty="0" smtClean="0">
                <a:latin typeface="HelveticaNeueLT Pro 35 Th" pitchFamily="34" charset="-94"/>
              </a:rPr>
              <a:t>Exploring Human to Human Touch Interaction for Gaming in Double Sided Displays</a:t>
            </a:r>
            <a:endParaRPr lang="en-US" dirty="0">
              <a:latin typeface="HelveticaNeueLT Pro 35 Th" pitchFamily="34" charset="-94"/>
              <a:cs typeface="Aharoni" panose="02010803020104030203" pitchFamily="2" charset="-79"/>
            </a:endParaRPr>
          </a:p>
        </p:txBody>
      </p:sp>
      <p:sp>
        <p:nvSpPr>
          <p:cNvPr id="5" name="Title 1"/>
          <p:cNvSpPr txBox="1">
            <a:spLocks/>
          </p:cNvSpPr>
          <p:nvPr/>
        </p:nvSpPr>
        <p:spPr>
          <a:xfrm>
            <a:off x="539552" y="497941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400" dirty="0" smtClean="0">
                <a:solidFill>
                  <a:schemeClr val="tx1">
                    <a:lumMod val="65000"/>
                    <a:lumOff val="35000"/>
                  </a:schemeClr>
                </a:solidFill>
                <a:latin typeface="HelveticaNeueLT Pro 65 Md" pitchFamily="34" charset="-94"/>
              </a:rPr>
              <a:t>Oğuz Turan </a:t>
            </a:r>
            <a:r>
              <a:rPr lang="tr-TR" sz="1400" dirty="0" smtClean="0">
                <a:solidFill>
                  <a:schemeClr val="tx1">
                    <a:lumMod val="65000"/>
                    <a:lumOff val="35000"/>
                  </a:schemeClr>
                </a:solidFill>
                <a:latin typeface="HelveticaNeueLT Pro 65 Md" pitchFamily="34" charset="-94"/>
              </a:rPr>
              <a:t>Buru</a:t>
            </a:r>
            <a:r>
              <a:rPr lang="tr-TR" sz="1400" dirty="0" smtClean="0">
                <a:solidFill>
                  <a:schemeClr val="tx1">
                    <a:lumMod val="65000"/>
                    <a:lumOff val="35000"/>
                  </a:schemeClr>
                </a:solidFill>
                <a:latin typeface="HelveticaNeueLT Pro 65 Md" pitchFamily="34" charset="-94"/>
                <a:cs typeface="Aharoni" panose="02010803020104030203" pitchFamily="2" charset="-79"/>
              </a:rPr>
              <a:t>k, </a:t>
            </a:r>
            <a:r>
              <a:rPr lang="tr-TR" sz="1400" dirty="0" smtClean="0">
                <a:solidFill>
                  <a:schemeClr val="bg1">
                    <a:lumMod val="65000"/>
                  </a:schemeClr>
                </a:solidFill>
                <a:latin typeface="HelveticaNeueLT Pro 65 Md" pitchFamily="34" charset="0"/>
                <a:cs typeface="Aharoni" panose="02010803020104030203" pitchFamily="2" charset="-79"/>
              </a:rPr>
              <a:t>oburuk@ku.edu.tr</a:t>
            </a:r>
            <a:endParaRPr lang="tr-TR" sz="1400" dirty="0" smtClean="0">
              <a:solidFill>
                <a:schemeClr val="bg1">
                  <a:lumMod val="65000"/>
                </a:schemeClr>
              </a:solidFill>
              <a:latin typeface="HelveticaNeueLT Pro 65 Md" pitchFamily="34" charset="0"/>
              <a:cs typeface="Aharoni" panose="02010803020104030203" pitchFamily="2" charset="-79"/>
            </a:endParaRPr>
          </a:p>
          <a:p>
            <a:r>
              <a:rPr lang="tr-TR" sz="1400" dirty="0" smtClean="0">
                <a:solidFill>
                  <a:schemeClr val="tx1">
                    <a:lumMod val="65000"/>
                    <a:lumOff val="35000"/>
                  </a:schemeClr>
                </a:solidFill>
                <a:latin typeface="HelveticaNeueLT Pro 65 Md" pitchFamily="34" charset="-94"/>
                <a:cs typeface="Aharoni" panose="02010803020104030203" pitchFamily="2" charset="-79"/>
              </a:rPr>
              <a:t>Oğuzhan </a:t>
            </a:r>
            <a:r>
              <a:rPr lang="tr-TR" sz="1400" dirty="0" smtClean="0">
                <a:solidFill>
                  <a:schemeClr val="tx1">
                    <a:lumMod val="65000"/>
                    <a:lumOff val="35000"/>
                  </a:schemeClr>
                </a:solidFill>
                <a:latin typeface="HelveticaNeueLT Pro 65 Md" pitchFamily="34" charset="-94"/>
                <a:cs typeface="Aharoni" panose="02010803020104030203" pitchFamily="2" charset="-79"/>
              </a:rPr>
              <a:t>Özcan, </a:t>
            </a:r>
            <a:r>
              <a:rPr lang="tr-TR" sz="1400" dirty="0" smtClean="0">
                <a:solidFill>
                  <a:schemeClr val="bg1">
                    <a:lumMod val="65000"/>
                  </a:schemeClr>
                </a:solidFill>
                <a:latin typeface="HelveticaNeueLT Pro 65 Md" pitchFamily="34" charset="0"/>
                <a:cs typeface="Aharoni" panose="02010803020104030203" pitchFamily="2" charset="-79"/>
              </a:rPr>
              <a:t>oozcan@ku.edu.tr</a:t>
            </a:r>
            <a:endParaRPr lang="tr-TR" sz="1400" dirty="0">
              <a:solidFill>
                <a:schemeClr val="bg1">
                  <a:lumMod val="65000"/>
                </a:schemeClr>
              </a:solidFill>
              <a:latin typeface="HelveticaNeueLT Pro 65 Md" pitchFamily="34" charset="0"/>
              <a:cs typeface="Aharoni" panose="02010803020104030203" pitchFamily="2" charset="-79"/>
            </a:endParaRPr>
          </a:p>
        </p:txBody>
      </p:sp>
      <p:sp>
        <p:nvSpPr>
          <p:cNvPr id="6" name="Title 1"/>
          <p:cNvSpPr txBox="1">
            <a:spLocks/>
          </p:cNvSpPr>
          <p:nvPr/>
        </p:nvSpPr>
        <p:spPr>
          <a:xfrm>
            <a:off x="3442066" y="6030416"/>
            <a:ext cx="22598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dirty="0" smtClean="0">
                <a:latin typeface="HelveticaNeueLT Pro 35 Th" pitchFamily="34" charset="-94"/>
              </a:rPr>
              <a:t>designlab.ku.edu.tr</a:t>
            </a:r>
            <a:endParaRPr lang="en-US" sz="2000" dirty="0">
              <a:latin typeface="HelveticaNeueLT Pro 35 Th" pitchFamily="34" charset="-94"/>
              <a:cs typeface="Aharoni" panose="02010803020104030203" pitchFamily="2" charset="-79"/>
            </a:endParaRPr>
          </a:p>
        </p:txBody>
      </p:sp>
    </p:spTree>
    <p:extLst>
      <p:ext uri="{BB962C8B-B14F-4D97-AF65-F5344CB8AC3E}">
        <p14:creationId xmlns:p14="http://schemas.microsoft.com/office/powerpoint/2010/main" val="2147646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4756</TotalTime>
  <Words>1696</Words>
  <Application>Microsoft Office PowerPoint</Application>
  <PresentationFormat>On-screen Show (4:3)</PresentationFormat>
  <Paragraphs>503</Paragraphs>
  <Slides>93</Slides>
  <Notes>13</Notes>
  <HiddenSlides>14</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HelveticaNeueLT Pro 67 MdCn</vt:lpstr>
      <vt:lpstr>Aharoni</vt:lpstr>
      <vt:lpstr>HelveticaNeueLT Pro 65 Md</vt:lpstr>
      <vt:lpstr>HelveticaNeueLT Pro 35 Th</vt:lpstr>
      <vt:lpstr>Calibri</vt:lpstr>
      <vt:lpstr>HelveticaNeueLT Pro 57 Cn</vt:lpstr>
      <vt:lpstr>Times New Roman</vt:lpstr>
      <vt:lpstr>Office Theme</vt:lpstr>
      <vt:lpstr>PowerPoint Presentation</vt:lpstr>
      <vt:lpstr>Story begins with…</vt:lpstr>
      <vt:lpstr>PowerPoint Presentation</vt:lpstr>
      <vt:lpstr>PowerPoint Presentation</vt:lpstr>
      <vt:lpstr>PowerPoint Presentation</vt:lpstr>
      <vt:lpstr>PowerPoint Presentation</vt:lpstr>
      <vt:lpstr>PowerPoint Presentation</vt:lpstr>
      <vt:lpstr>Co-Located Users</vt:lpstr>
      <vt:lpstr>DubTouch</vt:lpstr>
      <vt:lpstr>PowerPoint Presentation</vt:lpstr>
      <vt:lpstr>PowerPoint Presentation</vt:lpstr>
      <vt:lpstr>Method</vt:lpstr>
      <vt:lpstr>PowerPoint Presentation</vt:lpstr>
      <vt:lpstr>PowerPoint Presentation</vt:lpstr>
      <vt:lpstr>PowerPoint Presentation</vt:lpstr>
      <vt:lpstr>PowerPoint Presentation</vt:lpstr>
      <vt:lpstr>How?</vt:lpstr>
      <vt:lpstr>PowerPoint Presentation</vt:lpstr>
      <vt:lpstr>User Test</vt:lpstr>
      <vt:lpstr>PowerPoint Presentation</vt:lpstr>
      <vt:lpstr>PowerPoint Presentation</vt:lpstr>
      <vt:lpstr>PowerPoint Presentation</vt:lpstr>
      <vt:lpstr>PowerPoint Presentation</vt:lpstr>
      <vt:lpstr>PowerPoint Presentation</vt:lpstr>
      <vt:lpstr>PowerPoint Presentation</vt:lpstr>
      <vt:lpstr>Video Observation </vt:lpstr>
      <vt:lpstr>PowerPoint Presentation</vt:lpstr>
      <vt:lpstr>PowerPoint Presentation</vt:lpstr>
      <vt:lpstr>PowerPoint Presentation</vt:lpstr>
      <vt:lpstr>PowerPoint Presentation</vt:lpstr>
      <vt:lpstr>PowerPoint Presentation</vt:lpstr>
      <vt:lpstr>Design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oburuk</dc:creator>
  <cp:lastModifiedBy>OTB</cp:lastModifiedBy>
  <cp:revision>121</cp:revision>
  <dcterms:created xsi:type="dcterms:W3CDTF">2014-10-20T07:19:09Z</dcterms:created>
  <dcterms:modified xsi:type="dcterms:W3CDTF">2014-10-29T09:09:13Z</dcterms:modified>
</cp:coreProperties>
</file>